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9" r:id="rId1"/>
  </p:sldMasterIdLst>
  <p:notesMasterIdLst>
    <p:notesMasterId r:id="rId42"/>
  </p:notesMasterIdLst>
  <p:sldIdLst>
    <p:sldId id="256" r:id="rId2"/>
    <p:sldId id="298" r:id="rId3"/>
    <p:sldId id="257" r:id="rId4"/>
    <p:sldId id="342" r:id="rId5"/>
    <p:sldId id="343" r:id="rId6"/>
    <p:sldId id="345" r:id="rId7"/>
    <p:sldId id="344" r:id="rId8"/>
    <p:sldId id="346" r:id="rId9"/>
    <p:sldId id="348" r:id="rId10"/>
    <p:sldId id="371" r:id="rId11"/>
    <p:sldId id="409" r:id="rId12"/>
    <p:sldId id="410" r:id="rId13"/>
    <p:sldId id="411" r:id="rId14"/>
    <p:sldId id="412" r:id="rId15"/>
    <p:sldId id="413" r:id="rId16"/>
    <p:sldId id="414" r:id="rId17"/>
    <p:sldId id="285" r:id="rId18"/>
    <p:sldId id="415" r:id="rId19"/>
    <p:sldId id="416" r:id="rId20"/>
    <p:sldId id="417" r:id="rId21"/>
    <p:sldId id="418" r:id="rId22"/>
    <p:sldId id="419" r:id="rId23"/>
    <p:sldId id="420" r:id="rId24"/>
    <p:sldId id="421" r:id="rId25"/>
    <p:sldId id="422" r:id="rId26"/>
    <p:sldId id="423" r:id="rId27"/>
    <p:sldId id="424" r:id="rId28"/>
    <p:sldId id="425" r:id="rId29"/>
    <p:sldId id="427" r:id="rId30"/>
    <p:sldId id="426" r:id="rId31"/>
    <p:sldId id="428" r:id="rId32"/>
    <p:sldId id="429" r:id="rId33"/>
    <p:sldId id="430" r:id="rId34"/>
    <p:sldId id="431" r:id="rId35"/>
    <p:sldId id="432" r:id="rId36"/>
    <p:sldId id="433" r:id="rId37"/>
    <p:sldId id="434" r:id="rId38"/>
    <p:sldId id="435" r:id="rId39"/>
    <p:sldId id="436" r:id="rId40"/>
    <p:sldId id="355" r:id="rId41"/>
  </p:sldIdLst>
  <p:sldSz cx="9144000" cy="5143500" type="screen16x9"/>
  <p:notesSz cx="6858000" cy="9144000"/>
  <p:embeddedFontLst>
    <p:embeddedFont>
      <p:font typeface="Aharoni" panose="02010803020104030203" pitchFamily="2" charset="-79"/>
      <p:bold r:id="rId43"/>
    </p:embeddedFont>
    <p:embeddedFont>
      <p:font typeface="Montserrat ExtraBold" panose="00000900000000000000" pitchFamily="2" charset="0"/>
      <p:bold r:id="rId44"/>
      <p:boldItalic r:id="rId45"/>
    </p:embeddedFont>
    <p:embeddedFont>
      <p:font typeface="Montserrat Light" panose="00000400000000000000" pitchFamily="2" charset="0"/>
      <p:regular r:id="rId46"/>
      <p:bold r:id="rId47"/>
      <p:italic r:id="rId48"/>
      <p:boldItalic r:id="rId4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3300"/>
    <a:srgbClr val="FF6600"/>
    <a:srgbClr val="000000"/>
    <a:srgbClr val="9933FF"/>
    <a:srgbClr val="CC00CC"/>
    <a:srgbClr val="FF3399"/>
    <a:srgbClr val="CC6600"/>
    <a:srgbClr val="8790B9"/>
    <a:srgbClr val="FF3300"/>
    <a:srgbClr val="FF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D373EE1-90F3-4FE0-9EEE-656C0F00654E}">
  <a:tblStyle styleId="{1D373EE1-90F3-4FE0-9EEE-656C0F00654E}"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7B0D5483-EFC2-4D69-8ADA-A6407E3F96A3}"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39" d="100"/>
          <a:sy n="139" d="100"/>
        </p:scale>
        <p:origin x="804" y="12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font" Target="fonts/font5.fntdata"/><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3.fntdata"/><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2.fntdata"/><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1.fntdata"/><Relationship Id="rId48" Type="http://schemas.openxmlformats.org/officeDocument/2006/relationships/font" Target="fonts/font6.fntdata"/><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4.fntdata"/><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887178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MY" dirty="0"/>
          </a:p>
        </p:txBody>
      </p:sp>
    </p:spTree>
    <p:extLst>
      <p:ext uri="{BB962C8B-B14F-4D97-AF65-F5344CB8AC3E}">
        <p14:creationId xmlns:p14="http://schemas.microsoft.com/office/powerpoint/2010/main" val="28804862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MY" dirty="0"/>
          </a:p>
        </p:txBody>
      </p:sp>
    </p:spTree>
    <p:extLst>
      <p:ext uri="{BB962C8B-B14F-4D97-AF65-F5344CB8AC3E}">
        <p14:creationId xmlns:p14="http://schemas.microsoft.com/office/powerpoint/2010/main" val="3138081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MY" dirty="0"/>
          </a:p>
        </p:txBody>
      </p:sp>
    </p:spTree>
    <p:extLst>
      <p:ext uri="{BB962C8B-B14F-4D97-AF65-F5344CB8AC3E}">
        <p14:creationId xmlns:p14="http://schemas.microsoft.com/office/powerpoint/2010/main" val="18081886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MY" dirty="0"/>
          </a:p>
        </p:txBody>
      </p:sp>
    </p:spTree>
    <p:extLst>
      <p:ext uri="{BB962C8B-B14F-4D97-AF65-F5344CB8AC3E}">
        <p14:creationId xmlns:p14="http://schemas.microsoft.com/office/powerpoint/2010/main" val="30225640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MY" dirty="0"/>
          </a:p>
        </p:txBody>
      </p:sp>
    </p:spTree>
    <p:extLst>
      <p:ext uri="{BB962C8B-B14F-4D97-AF65-F5344CB8AC3E}">
        <p14:creationId xmlns:p14="http://schemas.microsoft.com/office/powerpoint/2010/main" val="30657282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MY" dirty="0"/>
          </a:p>
        </p:txBody>
      </p:sp>
    </p:spTree>
    <p:extLst>
      <p:ext uri="{BB962C8B-B14F-4D97-AF65-F5344CB8AC3E}">
        <p14:creationId xmlns:p14="http://schemas.microsoft.com/office/powerpoint/2010/main" val="20262983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MY" dirty="0"/>
          </a:p>
        </p:txBody>
      </p:sp>
    </p:spTree>
    <p:extLst>
      <p:ext uri="{BB962C8B-B14F-4D97-AF65-F5344CB8AC3E}">
        <p14:creationId xmlns:p14="http://schemas.microsoft.com/office/powerpoint/2010/main" val="24248513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MY" dirty="0"/>
          </a:p>
        </p:txBody>
      </p:sp>
    </p:spTree>
    <p:extLst>
      <p:ext uri="{BB962C8B-B14F-4D97-AF65-F5344CB8AC3E}">
        <p14:creationId xmlns:p14="http://schemas.microsoft.com/office/powerpoint/2010/main" val="877445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MY" dirty="0"/>
          </a:p>
        </p:txBody>
      </p:sp>
    </p:spTree>
    <p:extLst>
      <p:ext uri="{BB962C8B-B14F-4D97-AF65-F5344CB8AC3E}">
        <p14:creationId xmlns:p14="http://schemas.microsoft.com/office/powerpoint/2010/main" val="41992318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 name="Google Shape;206;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8336703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153107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395862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297310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Slide Image Placeholder 1">
            <a:extLst>
              <a:ext uri="{FF2B5EF4-FFF2-40B4-BE49-F238E27FC236}">
                <a16:creationId xmlns:a16="http://schemas.microsoft.com/office/drawing/2014/main" id="{82C3D528-51FC-3E89-07AA-312F47D11446}"/>
              </a:ext>
            </a:extLst>
          </p:cNvPr>
          <p:cNvSpPr>
            <a:spLocks noGrp="1" noRot="1" noChangeAspect="1" noChangeArrowheads="1" noTextEdit="1"/>
          </p:cNvSpPr>
          <p:nvPr>
            <p:ph type="sldImg"/>
          </p:nvPr>
        </p:nvSpPr>
        <p:spPr>
          <a:xfrm>
            <a:off x="381000" y="685800"/>
            <a:ext cx="6096000" cy="3429000"/>
          </a:xfrm>
          <a:ln/>
        </p:spPr>
      </p:sp>
      <p:sp>
        <p:nvSpPr>
          <p:cNvPr id="55299" name="Notes Placeholder 2">
            <a:extLst>
              <a:ext uri="{FF2B5EF4-FFF2-40B4-BE49-F238E27FC236}">
                <a16:creationId xmlns:a16="http://schemas.microsoft.com/office/drawing/2014/main" id="{DB9706F3-097D-790D-19FA-8F80AF0B82FF}"/>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b="1">
                <a:latin typeface="Arial" panose="020B0604020202020204" pitchFamily="34" charset="0"/>
              </a:rPr>
              <a:t>Audio</a:t>
            </a:r>
            <a:r>
              <a:rPr lang="en-US" altLang="en-US">
                <a:latin typeface="Arial" panose="020B0604020202020204" pitchFamily="34" charset="0"/>
              </a:rPr>
              <a:t> is a more technical term, referring to sound coming from a recording, transmission or electronic device.</a:t>
            </a:r>
          </a:p>
          <a:p>
            <a:endParaRPr lang="en-US" altLang="en-US">
              <a:latin typeface="Arial" panose="020B0604020202020204" pitchFamily="34" charset="0"/>
            </a:endParaRPr>
          </a:p>
          <a:p>
            <a:r>
              <a:rPr lang="en-US" altLang="en-US" b="1">
                <a:latin typeface="Arial" panose="020B0604020202020204" pitchFamily="34" charset="0"/>
              </a:rPr>
              <a:t>Sound</a:t>
            </a:r>
            <a:r>
              <a:rPr lang="en-US" altLang="en-US">
                <a:latin typeface="Arial" panose="020B0604020202020204" pitchFamily="34" charset="0"/>
              </a:rPr>
              <a:t> is a more generic word and can be caused by any source.</a:t>
            </a:r>
          </a:p>
          <a:p>
            <a:endParaRPr lang="en-US" altLang="en-US">
              <a:latin typeface="Arial" panose="020B0604020202020204" pitchFamily="34" charset="0"/>
            </a:endParaRPr>
          </a:p>
          <a:p>
            <a:r>
              <a:rPr lang="en-US" altLang="en-US">
                <a:latin typeface="Arial" panose="020B0604020202020204" pitchFamily="34" charset="0"/>
              </a:rPr>
              <a:t>It appears that the word 'audio' is used to specify a particular implementation of a sound, i.e. as in a digitally created sound, whereas 'sound' is the object itself.</a:t>
            </a:r>
          </a:p>
        </p:txBody>
      </p:sp>
      <p:sp>
        <p:nvSpPr>
          <p:cNvPr id="55300" name="Date Placeholder 3">
            <a:extLst>
              <a:ext uri="{FF2B5EF4-FFF2-40B4-BE49-F238E27FC236}">
                <a16:creationId xmlns:a16="http://schemas.microsoft.com/office/drawing/2014/main" id="{95B94C38-D33A-B3BC-37FB-25B49FBC96FD}"/>
              </a:ext>
            </a:extLst>
          </p:cNvPr>
          <p:cNvSpPr>
            <a:spLocks noGrp="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defRPr>
            </a:lvl1pPr>
            <a:lvl2pPr marL="742950" indent="-285750">
              <a:defRPr kumimoji="1" sz="2400">
                <a:solidFill>
                  <a:schemeClr val="tx1"/>
                </a:solidFill>
                <a:latin typeface="Times New Roman" panose="02020603050405020304" pitchFamily="18" charset="0"/>
              </a:defRPr>
            </a:lvl2pPr>
            <a:lvl3pPr marL="1143000" indent="-228600">
              <a:defRPr kumimoji="1" sz="2400">
                <a:solidFill>
                  <a:schemeClr val="tx1"/>
                </a:solidFill>
                <a:latin typeface="Times New Roman" panose="02020603050405020304" pitchFamily="18" charset="0"/>
              </a:defRPr>
            </a:lvl3pPr>
            <a:lvl4pPr marL="1600200" indent="-228600">
              <a:defRPr kumimoji="1" sz="2400">
                <a:solidFill>
                  <a:schemeClr val="tx1"/>
                </a:solidFill>
                <a:latin typeface="Times New Roman" panose="02020603050405020304" pitchFamily="18" charset="0"/>
              </a:defRPr>
            </a:lvl4pPr>
            <a:lvl5pPr marL="2057400" indent="-228600">
              <a:defRPr kumimoji="1"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defRPr>
            </a:lvl9pPr>
          </a:lstStyle>
          <a:p>
            <a:fld id="{EA13E924-EB99-4630-AD54-9F86EF6E4FCB}" type="datetime1">
              <a:rPr kumimoji="0" lang="en-US" altLang="en-US" sz="1200" smtClean="0"/>
              <a:pPr/>
              <a:t>3/25/2024</a:t>
            </a:fld>
            <a:endParaRPr kumimoji="0" lang="en-US" altLang="en-US" sz="1200"/>
          </a:p>
        </p:txBody>
      </p:sp>
      <p:sp>
        <p:nvSpPr>
          <p:cNvPr id="55301" name="Slide Number Placeholder 4">
            <a:extLst>
              <a:ext uri="{FF2B5EF4-FFF2-40B4-BE49-F238E27FC236}">
                <a16:creationId xmlns:a16="http://schemas.microsoft.com/office/drawing/2014/main" id="{965132A2-3635-ECD0-481B-83D90154FDC0}"/>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defRPr>
            </a:lvl1pPr>
            <a:lvl2pPr marL="742950" indent="-285750">
              <a:defRPr kumimoji="1" sz="2400">
                <a:solidFill>
                  <a:schemeClr val="tx1"/>
                </a:solidFill>
                <a:latin typeface="Times New Roman" panose="02020603050405020304" pitchFamily="18" charset="0"/>
              </a:defRPr>
            </a:lvl2pPr>
            <a:lvl3pPr marL="1143000" indent="-228600">
              <a:defRPr kumimoji="1" sz="2400">
                <a:solidFill>
                  <a:schemeClr val="tx1"/>
                </a:solidFill>
                <a:latin typeface="Times New Roman" panose="02020603050405020304" pitchFamily="18" charset="0"/>
              </a:defRPr>
            </a:lvl3pPr>
            <a:lvl4pPr marL="1600200" indent="-228600">
              <a:defRPr kumimoji="1" sz="2400">
                <a:solidFill>
                  <a:schemeClr val="tx1"/>
                </a:solidFill>
                <a:latin typeface="Times New Roman" panose="02020603050405020304" pitchFamily="18" charset="0"/>
              </a:defRPr>
            </a:lvl4pPr>
            <a:lvl5pPr marL="2057400" indent="-228600">
              <a:defRPr kumimoji="1"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defRPr>
            </a:lvl9pPr>
          </a:lstStyle>
          <a:p>
            <a:fld id="{2FF3FCC9-40C4-4477-B3BC-C84E3BECC85F}" type="slidenum">
              <a:rPr kumimoji="0" lang="en-US" altLang="en-US" sz="1200"/>
              <a:pPr/>
              <a:t>13</a:t>
            </a:fld>
            <a:endParaRPr kumimoji="0" lang="en-US" altLang="en-US" sz="120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Slide Image Placeholder 1">
            <a:extLst>
              <a:ext uri="{FF2B5EF4-FFF2-40B4-BE49-F238E27FC236}">
                <a16:creationId xmlns:a16="http://schemas.microsoft.com/office/drawing/2014/main" id="{0B607988-4838-C36C-AB94-5A75BBB876F2}"/>
              </a:ext>
            </a:extLst>
          </p:cNvPr>
          <p:cNvSpPr>
            <a:spLocks noGrp="1" noRot="1" noChangeAspect="1" noChangeArrowheads="1" noTextEdit="1"/>
          </p:cNvSpPr>
          <p:nvPr>
            <p:ph type="sldImg"/>
          </p:nvPr>
        </p:nvSpPr>
        <p:spPr>
          <a:xfrm>
            <a:off x="381000" y="685800"/>
            <a:ext cx="6096000" cy="3429000"/>
          </a:xfrm>
          <a:ln/>
        </p:spPr>
      </p:sp>
      <p:sp>
        <p:nvSpPr>
          <p:cNvPr id="57347" name="Notes Placeholder 2">
            <a:extLst>
              <a:ext uri="{FF2B5EF4-FFF2-40B4-BE49-F238E27FC236}">
                <a16:creationId xmlns:a16="http://schemas.microsoft.com/office/drawing/2014/main" id="{F3EBC74C-9690-726E-532D-70DD82AB48E2}"/>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rPr>
              <a:t>"Vector animation" is a term used to refer to animation whose art or motion is controlled by vectors rather than pixels. Vector animation often allows cleaner, smoother animation, because images are displayed and/or resized using mathematical values instead of stored pixel values. One of the most commonly used vector animation programs is Macromedia's Flash.</a:t>
            </a:r>
          </a:p>
          <a:p>
            <a:endParaRPr lang="en-US" altLang="en-US">
              <a:latin typeface="Arial" panose="020B0604020202020204" pitchFamily="34" charset="0"/>
            </a:endParaRPr>
          </a:p>
        </p:txBody>
      </p:sp>
      <p:sp>
        <p:nvSpPr>
          <p:cNvPr id="57348" name="Date Placeholder 3">
            <a:extLst>
              <a:ext uri="{FF2B5EF4-FFF2-40B4-BE49-F238E27FC236}">
                <a16:creationId xmlns:a16="http://schemas.microsoft.com/office/drawing/2014/main" id="{F3BBF23F-CBC1-AA10-8A46-5909BA5B2C15}"/>
              </a:ext>
            </a:extLst>
          </p:cNvPr>
          <p:cNvSpPr>
            <a:spLocks noGrp="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defRPr>
            </a:lvl1pPr>
            <a:lvl2pPr marL="742950" indent="-285750">
              <a:defRPr kumimoji="1" sz="2400">
                <a:solidFill>
                  <a:schemeClr val="tx1"/>
                </a:solidFill>
                <a:latin typeface="Times New Roman" panose="02020603050405020304" pitchFamily="18" charset="0"/>
              </a:defRPr>
            </a:lvl2pPr>
            <a:lvl3pPr marL="1143000" indent="-228600">
              <a:defRPr kumimoji="1" sz="2400">
                <a:solidFill>
                  <a:schemeClr val="tx1"/>
                </a:solidFill>
                <a:latin typeface="Times New Roman" panose="02020603050405020304" pitchFamily="18" charset="0"/>
              </a:defRPr>
            </a:lvl3pPr>
            <a:lvl4pPr marL="1600200" indent="-228600">
              <a:defRPr kumimoji="1" sz="2400">
                <a:solidFill>
                  <a:schemeClr val="tx1"/>
                </a:solidFill>
                <a:latin typeface="Times New Roman" panose="02020603050405020304" pitchFamily="18" charset="0"/>
              </a:defRPr>
            </a:lvl4pPr>
            <a:lvl5pPr marL="2057400" indent="-228600">
              <a:defRPr kumimoji="1"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defRPr>
            </a:lvl9pPr>
          </a:lstStyle>
          <a:p>
            <a:fld id="{A7A16C62-6ACB-444B-AB3C-50264708DF7D}" type="datetime1">
              <a:rPr kumimoji="0" lang="en-US" altLang="en-US" sz="1200" smtClean="0"/>
              <a:pPr/>
              <a:t>3/25/2024</a:t>
            </a:fld>
            <a:endParaRPr kumimoji="0" lang="en-US" altLang="en-US" sz="1200"/>
          </a:p>
        </p:txBody>
      </p:sp>
      <p:sp>
        <p:nvSpPr>
          <p:cNvPr id="57349" name="Slide Number Placeholder 4">
            <a:extLst>
              <a:ext uri="{FF2B5EF4-FFF2-40B4-BE49-F238E27FC236}">
                <a16:creationId xmlns:a16="http://schemas.microsoft.com/office/drawing/2014/main" id="{1CD7840A-0954-3EAF-F58F-647129D15F2E}"/>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defRPr>
            </a:lvl1pPr>
            <a:lvl2pPr marL="742950" indent="-285750">
              <a:defRPr kumimoji="1" sz="2400">
                <a:solidFill>
                  <a:schemeClr val="tx1"/>
                </a:solidFill>
                <a:latin typeface="Times New Roman" panose="02020603050405020304" pitchFamily="18" charset="0"/>
              </a:defRPr>
            </a:lvl2pPr>
            <a:lvl3pPr marL="1143000" indent="-228600">
              <a:defRPr kumimoji="1" sz="2400">
                <a:solidFill>
                  <a:schemeClr val="tx1"/>
                </a:solidFill>
                <a:latin typeface="Times New Roman" panose="02020603050405020304" pitchFamily="18" charset="0"/>
              </a:defRPr>
            </a:lvl3pPr>
            <a:lvl4pPr marL="1600200" indent="-228600">
              <a:defRPr kumimoji="1" sz="2400">
                <a:solidFill>
                  <a:schemeClr val="tx1"/>
                </a:solidFill>
                <a:latin typeface="Times New Roman" panose="02020603050405020304" pitchFamily="18" charset="0"/>
              </a:defRPr>
            </a:lvl4pPr>
            <a:lvl5pPr marL="2057400" indent="-228600">
              <a:defRPr kumimoji="1"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defRPr>
            </a:lvl9pPr>
          </a:lstStyle>
          <a:p>
            <a:fld id="{9589BFAF-0BF2-4CC5-BCBC-C1C637F015BE}" type="slidenum">
              <a:rPr kumimoji="0" lang="en-US" altLang="en-US" sz="1200"/>
              <a:pPr/>
              <a:t>14</a:t>
            </a:fld>
            <a:endParaRPr kumimoji="0" lang="en-US" altLang="en-US" sz="120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Slide Image Placeholder 1">
            <a:extLst>
              <a:ext uri="{FF2B5EF4-FFF2-40B4-BE49-F238E27FC236}">
                <a16:creationId xmlns:a16="http://schemas.microsoft.com/office/drawing/2014/main" id="{1C31C98C-34DA-2F6A-2C06-9AFBE01BE90A}"/>
              </a:ext>
            </a:extLst>
          </p:cNvPr>
          <p:cNvSpPr>
            <a:spLocks noGrp="1" noRot="1" noChangeAspect="1" noChangeArrowheads="1" noTextEdit="1"/>
          </p:cNvSpPr>
          <p:nvPr>
            <p:ph type="sldImg"/>
          </p:nvPr>
        </p:nvSpPr>
        <p:spPr>
          <a:xfrm>
            <a:off x="381000" y="685800"/>
            <a:ext cx="6096000" cy="3429000"/>
          </a:xfrm>
          <a:ln/>
        </p:spPr>
      </p:sp>
      <p:sp>
        <p:nvSpPr>
          <p:cNvPr id="59395" name="Notes Placeholder 2">
            <a:extLst>
              <a:ext uri="{FF2B5EF4-FFF2-40B4-BE49-F238E27FC236}">
                <a16:creationId xmlns:a16="http://schemas.microsoft.com/office/drawing/2014/main" id="{42C55502-BB83-E12E-69A5-E95B962FA7AC}"/>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ndParaRPr>
          </a:p>
        </p:txBody>
      </p:sp>
      <p:sp>
        <p:nvSpPr>
          <p:cNvPr id="59396" name="Date Placeholder 3">
            <a:extLst>
              <a:ext uri="{FF2B5EF4-FFF2-40B4-BE49-F238E27FC236}">
                <a16:creationId xmlns:a16="http://schemas.microsoft.com/office/drawing/2014/main" id="{0317ACB8-51F7-0108-1B83-0DA71415F659}"/>
              </a:ext>
            </a:extLst>
          </p:cNvPr>
          <p:cNvSpPr>
            <a:spLocks noGrp="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defRPr>
            </a:lvl1pPr>
            <a:lvl2pPr marL="742950" indent="-285750">
              <a:defRPr kumimoji="1" sz="2400">
                <a:solidFill>
                  <a:schemeClr val="tx1"/>
                </a:solidFill>
                <a:latin typeface="Times New Roman" panose="02020603050405020304" pitchFamily="18" charset="0"/>
              </a:defRPr>
            </a:lvl2pPr>
            <a:lvl3pPr marL="1143000" indent="-228600">
              <a:defRPr kumimoji="1" sz="2400">
                <a:solidFill>
                  <a:schemeClr val="tx1"/>
                </a:solidFill>
                <a:latin typeface="Times New Roman" panose="02020603050405020304" pitchFamily="18" charset="0"/>
              </a:defRPr>
            </a:lvl3pPr>
            <a:lvl4pPr marL="1600200" indent="-228600">
              <a:defRPr kumimoji="1" sz="2400">
                <a:solidFill>
                  <a:schemeClr val="tx1"/>
                </a:solidFill>
                <a:latin typeface="Times New Roman" panose="02020603050405020304" pitchFamily="18" charset="0"/>
              </a:defRPr>
            </a:lvl4pPr>
            <a:lvl5pPr marL="2057400" indent="-228600">
              <a:defRPr kumimoji="1"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defRPr>
            </a:lvl9pPr>
          </a:lstStyle>
          <a:p>
            <a:fld id="{EC7D5F10-6AF2-4CC6-A808-CD41ADE91A3F}" type="datetime1">
              <a:rPr kumimoji="0" lang="en-US" altLang="en-US" sz="1200" smtClean="0"/>
              <a:pPr/>
              <a:t>3/25/2024</a:t>
            </a:fld>
            <a:endParaRPr kumimoji="0" lang="en-US" altLang="en-US" sz="1200"/>
          </a:p>
        </p:txBody>
      </p:sp>
      <p:sp>
        <p:nvSpPr>
          <p:cNvPr id="59397" name="Slide Number Placeholder 4">
            <a:extLst>
              <a:ext uri="{FF2B5EF4-FFF2-40B4-BE49-F238E27FC236}">
                <a16:creationId xmlns:a16="http://schemas.microsoft.com/office/drawing/2014/main" id="{10F678F7-2F28-70C8-DD68-8763FACDBD39}"/>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defRPr>
            </a:lvl1pPr>
            <a:lvl2pPr marL="742950" indent="-285750">
              <a:defRPr kumimoji="1" sz="2400">
                <a:solidFill>
                  <a:schemeClr val="tx1"/>
                </a:solidFill>
                <a:latin typeface="Times New Roman" panose="02020603050405020304" pitchFamily="18" charset="0"/>
              </a:defRPr>
            </a:lvl2pPr>
            <a:lvl3pPr marL="1143000" indent="-228600">
              <a:defRPr kumimoji="1" sz="2400">
                <a:solidFill>
                  <a:schemeClr val="tx1"/>
                </a:solidFill>
                <a:latin typeface="Times New Roman" panose="02020603050405020304" pitchFamily="18" charset="0"/>
              </a:defRPr>
            </a:lvl3pPr>
            <a:lvl4pPr marL="1600200" indent="-228600">
              <a:defRPr kumimoji="1" sz="2400">
                <a:solidFill>
                  <a:schemeClr val="tx1"/>
                </a:solidFill>
                <a:latin typeface="Times New Roman" panose="02020603050405020304" pitchFamily="18" charset="0"/>
              </a:defRPr>
            </a:lvl4pPr>
            <a:lvl5pPr marL="2057400" indent="-228600">
              <a:defRPr kumimoji="1"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defRPr>
            </a:lvl9pPr>
          </a:lstStyle>
          <a:p>
            <a:fld id="{AD0FBCAF-2293-4884-BFB5-6756A3FD2E2E}" type="slidenum">
              <a:rPr kumimoji="0" lang="en-US" altLang="en-US" sz="1200"/>
              <a:pPr/>
              <a:t>15</a:t>
            </a:fld>
            <a:endParaRPr kumimoji="0" lang="en-US" altLang="en-US" sz="120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435625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Slide Image Placeholder 1">
            <a:extLst>
              <a:ext uri="{FF2B5EF4-FFF2-40B4-BE49-F238E27FC236}">
                <a16:creationId xmlns:a16="http://schemas.microsoft.com/office/drawing/2014/main" id="{1537A3F0-F31C-72BF-9EA9-F4845E954828}"/>
              </a:ext>
            </a:extLst>
          </p:cNvPr>
          <p:cNvSpPr>
            <a:spLocks noGrp="1" noRot="1" noChangeAspect="1" noChangeArrowheads="1" noTextEdit="1"/>
          </p:cNvSpPr>
          <p:nvPr>
            <p:ph type="sldImg"/>
          </p:nvPr>
        </p:nvSpPr>
        <p:spPr>
          <a:xfrm>
            <a:off x="381000" y="685800"/>
            <a:ext cx="6096000" cy="3429000"/>
          </a:xfrm>
          <a:ln/>
        </p:spPr>
      </p:sp>
      <p:sp>
        <p:nvSpPr>
          <p:cNvPr id="3" name="Notes Placeholder 2">
            <a:extLst>
              <a:ext uri="{FF2B5EF4-FFF2-40B4-BE49-F238E27FC236}">
                <a16:creationId xmlns:a16="http://schemas.microsoft.com/office/drawing/2014/main" id="{EA9BEF0D-DC12-ECD7-EED3-0A0E9EE9C520}"/>
              </a:ext>
            </a:extLst>
          </p:cNvPr>
          <p:cNvSpPr>
            <a:spLocks noGrp="1"/>
          </p:cNvSpPr>
          <p:nvPr>
            <p:ph type="body" idx="1"/>
          </p:nvPr>
        </p:nvSpPr>
        <p:spPr/>
        <p:txBody>
          <a:bodyPr>
            <a:normAutofit/>
          </a:bodyPr>
          <a:lstStyle/>
          <a:p>
            <a:pPr>
              <a:defRPr/>
            </a:pPr>
            <a:r>
              <a:rPr lang="en-US" dirty="0">
                <a:solidFill>
                  <a:schemeClr val="tx1">
                    <a:lumMod val="75000"/>
                    <a:lumOff val="25000"/>
                  </a:schemeClr>
                </a:solidFill>
              </a:rPr>
              <a:t>In Education, multimedia is used to produce computer-based training courses (popularly called CBTs) and reference books like encyclopedia and almanacs. A CBT lets the user go through a series of presentations, text about a particular topic, and associated illustrations in various information formats. Edutainment is an informal term used to describe combining education with entertainment, especially multimedia entertainment.</a:t>
            </a:r>
          </a:p>
        </p:txBody>
      </p:sp>
      <p:sp>
        <p:nvSpPr>
          <p:cNvPr id="21508" name="Date Placeholder 3">
            <a:extLst>
              <a:ext uri="{FF2B5EF4-FFF2-40B4-BE49-F238E27FC236}">
                <a16:creationId xmlns:a16="http://schemas.microsoft.com/office/drawing/2014/main" id="{AD8FC7E4-ABE5-AEFE-6465-4EB8E3CE66EB}"/>
              </a:ext>
            </a:extLst>
          </p:cNvPr>
          <p:cNvSpPr>
            <a:spLocks noGrp="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defRPr>
            </a:lvl1pPr>
            <a:lvl2pPr marL="742950" indent="-285750">
              <a:defRPr kumimoji="1" sz="2400">
                <a:solidFill>
                  <a:schemeClr val="tx1"/>
                </a:solidFill>
                <a:latin typeface="Times New Roman" panose="02020603050405020304" pitchFamily="18" charset="0"/>
              </a:defRPr>
            </a:lvl2pPr>
            <a:lvl3pPr marL="1143000" indent="-228600">
              <a:defRPr kumimoji="1" sz="2400">
                <a:solidFill>
                  <a:schemeClr val="tx1"/>
                </a:solidFill>
                <a:latin typeface="Times New Roman" panose="02020603050405020304" pitchFamily="18" charset="0"/>
              </a:defRPr>
            </a:lvl3pPr>
            <a:lvl4pPr marL="1600200" indent="-228600">
              <a:defRPr kumimoji="1" sz="2400">
                <a:solidFill>
                  <a:schemeClr val="tx1"/>
                </a:solidFill>
                <a:latin typeface="Times New Roman" panose="02020603050405020304" pitchFamily="18" charset="0"/>
              </a:defRPr>
            </a:lvl4pPr>
            <a:lvl5pPr marL="2057400" indent="-228600">
              <a:defRPr kumimoji="1"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defRPr>
            </a:lvl9pPr>
          </a:lstStyle>
          <a:p>
            <a:fld id="{65FE36C9-F757-4287-B35A-2F1DFCF2C6A2}" type="datetime1">
              <a:rPr kumimoji="0" lang="en-US" altLang="en-US" sz="1200" smtClean="0"/>
              <a:pPr/>
              <a:t>3/25/2024</a:t>
            </a:fld>
            <a:endParaRPr kumimoji="0" lang="en-US" altLang="en-US" sz="1200"/>
          </a:p>
        </p:txBody>
      </p:sp>
      <p:sp>
        <p:nvSpPr>
          <p:cNvPr id="21509" name="Slide Number Placeholder 4">
            <a:extLst>
              <a:ext uri="{FF2B5EF4-FFF2-40B4-BE49-F238E27FC236}">
                <a16:creationId xmlns:a16="http://schemas.microsoft.com/office/drawing/2014/main" id="{49AC0112-30EE-DC05-7615-C395AB818463}"/>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defRPr>
            </a:lvl1pPr>
            <a:lvl2pPr marL="742950" indent="-285750">
              <a:defRPr kumimoji="1" sz="2400">
                <a:solidFill>
                  <a:schemeClr val="tx1"/>
                </a:solidFill>
                <a:latin typeface="Times New Roman" panose="02020603050405020304" pitchFamily="18" charset="0"/>
              </a:defRPr>
            </a:lvl2pPr>
            <a:lvl3pPr marL="1143000" indent="-228600">
              <a:defRPr kumimoji="1" sz="2400">
                <a:solidFill>
                  <a:schemeClr val="tx1"/>
                </a:solidFill>
                <a:latin typeface="Times New Roman" panose="02020603050405020304" pitchFamily="18" charset="0"/>
              </a:defRPr>
            </a:lvl3pPr>
            <a:lvl4pPr marL="1600200" indent="-228600">
              <a:defRPr kumimoji="1" sz="2400">
                <a:solidFill>
                  <a:schemeClr val="tx1"/>
                </a:solidFill>
                <a:latin typeface="Times New Roman" panose="02020603050405020304" pitchFamily="18" charset="0"/>
              </a:defRPr>
            </a:lvl4pPr>
            <a:lvl5pPr marL="2057400" indent="-228600">
              <a:defRPr kumimoji="1"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defRPr>
            </a:lvl9pPr>
          </a:lstStyle>
          <a:p>
            <a:fld id="{E2949FC6-3AC8-4207-AA87-79EEB178117C}" type="slidenum">
              <a:rPr kumimoji="0" lang="en-US" altLang="en-US" sz="1200"/>
              <a:pPr/>
              <a:t>18</a:t>
            </a:fld>
            <a:endParaRPr kumimoji="0" lang="en-US" altLang="en-US" sz="120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bg>
      <p:bgPr>
        <a:gradFill>
          <a:gsLst>
            <a:gs pos="0">
              <a:srgbClr val="3C78D8"/>
            </a:gs>
            <a:gs pos="100000">
              <a:srgbClr val="00FFFF"/>
            </a:gs>
          </a:gsLst>
          <a:lin ang="5400700" scaled="0"/>
        </a:gradFill>
        <a:effectLst/>
      </p:bgPr>
    </p:bg>
    <p:spTree>
      <p:nvGrpSpPr>
        <p:cNvPr id="1" name="Shape 9"/>
        <p:cNvGrpSpPr/>
        <p:nvPr/>
      </p:nvGrpSpPr>
      <p:grpSpPr>
        <a:xfrm>
          <a:off x="0" y="0"/>
          <a:ext cx="0" cy="0"/>
          <a:chOff x="0" y="0"/>
          <a:chExt cx="0" cy="0"/>
        </a:xfrm>
      </p:grpSpPr>
      <p:pic>
        <p:nvPicPr>
          <p:cNvPr id="10" name="Google Shape;10;p2"/>
          <p:cNvPicPr preferRelativeResize="0"/>
          <p:nvPr/>
        </p:nvPicPr>
        <p:blipFill>
          <a:blip r:embed="rId2">
            <a:alphaModFix/>
          </a:blip>
          <a:stretch>
            <a:fillRect/>
          </a:stretch>
        </p:blipFill>
        <p:spPr>
          <a:xfrm>
            <a:off x="0" y="-26"/>
            <a:ext cx="9144000" cy="5143523"/>
          </a:xfrm>
          <a:prstGeom prst="rect">
            <a:avLst/>
          </a:prstGeom>
          <a:noFill/>
          <a:ln>
            <a:noFill/>
          </a:ln>
        </p:spPr>
      </p:pic>
      <p:sp>
        <p:nvSpPr>
          <p:cNvPr id="11" name="Google Shape;11;p2"/>
          <p:cNvSpPr txBox="1">
            <a:spLocks noGrp="1"/>
          </p:cNvSpPr>
          <p:nvPr>
            <p:ph type="ctrTitle"/>
          </p:nvPr>
        </p:nvSpPr>
        <p:spPr>
          <a:xfrm>
            <a:off x="2302050" y="1223200"/>
            <a:ext cx="4539900" cy="2697000"/>
          </a:xfrm>
          <a:prstGeom prst="rect">
            <a:avLst/>
          </a:prstGeom>
        </p:spPr>
        <p:txBody>
          <a:bodyPr spcFirstLastPara="1" wrap="square" lIns="0" tIns="0" rIns="0" bIns="0"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bg>
      <p:bgPr>
        <a:gradFill>
          <a:gsLst>
            <a:gs pos="0">
              <a:srgbClr val="46E180"/>
            </a:gs>
            <a:gs pos="100000">
              <a:srgbClr val="B8DF32"/>
            </a:gs>
          </a:gsLst>
          <a:lin ang="5400700" scaled="0"/>
        </a:gradFill>
        <a:effectLst/>
      </p:bgPr>
    </p:bg>
    <p:spTree>
      <p:nvGrpSpPr>
        <p:cNvPr id="1" name="Shape 31"/>
        <p:cNvGrpSpPr/>
        <p:nvPr/>
      </p:nvGrpSpPr>
      <p:grpSpPr>
        <a:xfrm>
          <a:off x="0" y="0"/>
          <a:ext cx="0" cy="0"/>
          <a:chOff x="0" y="0"/>
          <a:chExt cx="0" cy="0"/>
        </a:xfrm>
      </p:grpSpPr>
      <p:pic>
        <p:nvPicPr>
          <p:cNvPr id="32" name="Google Shape;32;p7"/>
          <p:cNvPicPr preferRelativeResize="0"/>
          <p:nvPr/>
        </p:nvPicPr>
        <p:blipFill>
          <a:blip r:embed="rId2">
            <a:alphaModFix/>
          </a:blip>
          <a:stretch>
            <a:fillRect/>
          </a:stretch>
        </p:blipFill>
        <p:spPr>
          <a:xfrm>
            <a:off x="0" y="0"/>
            <a:ext cx="9144000" cy="5143500"/>
          </a:xfrm>
          <a:prstGeom prst="rect">
            <a:avLst/>
          </a:prstGeom>
          <a:noFill/>
          <a:ln>
            <a:noFill/>
          </a:ln>
        </p:spPr>
      </p:pic>
      <p:sp>
        <p:nvSpPr>
          <p:cNvPr id="33" name="Google Shape;33;p7"/>
          <p:cNvSpPr txBox="1">
            <a:spLocks noGrp="1"/>
          </p:cNvSpPr>
          <p:nvPr>
            <p:ph type="title"/>
          </p:nvPr>
        </p:nvSpPr>
        <p:spPr>
          <a:xfrm>
            <a:off x="699000" y="911700"/>
            <a:ext cx="2020800" cy="3327600"/>
          </a:xfrm>
          <a:prstGeom prst="rect">
            <a:avLst/>
          </a:prstGeom>
        </p:spPr>
        <p:txBody>
          <a:bodyPr spcFirstLastPara="1" wrap="square" lIns="0" tIns="0" rIns="0" bIns="0" anchor="ctr" anchorCtr="0">
            <a:noAutofit/>
          </a:bodyPr>
          <a:lstStyle>
            <a:lvl1pPr lvl="0">
              <a:spcBef>
                <a:spcPts val="0"/>
              </a:spcBef>
              <a:spcAft>
                <a:spcPts val="0"/>
              </a:spcAft>
              <a:buSzPts val="2600"/>
              <a:buNone/>
              <a:defRPr/>
            </a:lvl1pPr>
            <a:lvl2pPr lvl="1">
              <a:spcBef>
                <a:spcPts val="0"/>
              </a:spcBef>
              <a:spcAft>
                <a:spcPts val="0"/>
              </a:spcAft>
              <a:buSzPts val="2600"/>
              <a:buNone/>
              <a:defRPr/>
            </a:lvl2pPr>
            <a:lvl3pPr lvl="2">
              <a:spcBef>
                <a:spcPts val="0"/>
              </a:spcBef>
              <a:spcAft>
                <a:spcPts val="0"/>
              </a:spcAft>
              <a:buSzPts val="2600"/>
              <a:buNone/>
              <a:defRPr/>
            </a:lvl3pPr>
            <a:lvl4pPr lvl="3">
              <a:spcBef>
                <a:spcPts val="0"/>
              </a:spcBef>
              <a:spcAft>
                <a:spcPts val="0"/>
              </a:spcAft>
              <a:buSzPts val="2600"/>
              <a:buNone/>
              <a:defRPr/>
            </a:lvl4pPr>
            <a:lvl5pPr lvl="4">
              <a:spcBef>
                <a:spcPts val="0"/>
              </a:spcBef>
              <a:spcAft>
                <a:spcPts val="0"/>
              </a:spcAft>
              <a:buSzPts val="2600"/>
              <a:buNone/>
              <a:defRPr/>
            </a:lvl5pPr>
            <a:lvl6pPr lvl="5">
              <a:spcBef>
                <a:spcPts val="0"/>
              </a:spcBef>
              <a:spcAft>
                <a:spcPts val="0"/>
              </a:spcAft>
              <a:buSzPts val="2600"/>
              <a:buNone/>
              <a:defRPr/>
            </a:lvl6pPr>
            <a:lvl7pPr lvl="6">
              <a:spcBef>
                <a:spcPts val="0"/>
              </a:spcBef>
              <a:spcAft>
                <a:spcPts val="0"/>
              </a:spcAft>
              <a:buSzPts val="2600"/>
              <a:buNone/>
              <a:defRPr/>
            </a:lvl7pPr>
            <a:lvl8pPr lvl="7">
              <a:spcBef>
                <a:spcPts val="0"/>
              </a:spcBef>
              <a:spcAft>
                <a:spcPts val="0"/>
              </a:spcAft>
              <a:buSzPts val="2600"/>
              <a:buNone/>
              <a:defRPr/>
            </a:lvl8pPr>
            <a:lvl9pPr lvl="8">
              <a:spcBef>
                <a:spcPts val="0"/>
              </a:spcBef>
              <a:spcAft>
                <a:spcPts val="0"/>
              </a:spcAft>
              <a:buSzPts val="2600"/>
              <a:buNone/>
              <a:defRPr/>
            </a:lvl9pPr>
          </a:lstStyle>
          <a:p>
            <a:endParaRPr/>
          </a:p>
        </p:txBody>
      </p:sp>
      <p:sp>
        <p:nvSpPr>
          <p:cNvPr id="34" name="Google Shape;34;p7"/>
          <p:cNvSpPr txBox="1">
            <a:spLocks noGrp="1"/>
          </p:cNvSpPr>
          <p:nvPr>
            <p:ph type="body" idx="1"/>
          </p:nvPr>
        </p:nvSpPr>
        <p:spPr>
          <a:xfrm>
            <a:off x="3844325" y="805325"/>
            <a:ext cx="2250300" cy="3540600"/>
          </a:xfrm>
          <a:prstGeom prst="rect">
            <a:avLst/>
          </a:prstGeom>
        </p:spPr>
        <p:txBody>
          <a:bodyPr spcFirstLastPara="1" wrap="square" lIns="0" tIns="0" rIns="0" bIns="0" anchor="ctr" anchorCtr="0">
            <a:noAutofit/>
          </a:bodyPr>
          <a:lstStyle>
            <a:lvl1pPr marL="457200" lvl="0" indent="-342900">
              <a:spcBef>
                <a:spcPts val="600"/>
              </a:spcBef>
              <a:spcAft>
                <a:spcPts val="0"/>
              </a:spcAft>
              <a:buSzPts val="1800"/>
              <a:buChar char="◦"/>
              <a:defRPr sz="1800"/>
            </a:lvl1pPr>
            <a:lvl2pPr marL="914400" lvl="1" indent="-342900">
              <a:spcBef>
                <a:spcPts val="1000"/>
              </a:spcBef>
              <a:spcAft>
                <a:spcPts val="0"/>
              </a:spcAft>
              <a:buSzPts val="1800"/>
              <a:buChar char="◦"/>
              <a:defRPr sz="1800"/>
            </a:lvl2pPr>
            <a:lvl3pPr marL="1371600" lvl="2" indent="-342900">
              <a:spcBef>
                <a:spcPts val="1000"/>
              </a:spcBef>
              <a:spcAft>
                <a:spcPts val="0"/>
              </a:spcAft>
              <a:buSzPts val="1800"/>
              <a:buChar char="◦"/>
              <a:defRPr sz="1800"/>
            </a:lvl3pPr>
            <a:lvl4pPr marL="1828800" lvl="3" indent="-342900">
              <a:spcBef>
                <a:spcPts val="1000"/>
              </a:spcBef>
              <a:spcAft>
                <a:spcPts val="0"/>
              </a:spcAft>
              <a:buSzPts val="1800"/>
              <a:buChar char="◦"/>
              <a:defRPr sz="1800"/>
            </a:lvl4pPr>
            <a:lvl5pPr marL="2286000" lvl="4" indent="-342900">
              <a:spcBef>
                <a:spcPts val="1000"/>
              </a:spcBef>
              <a:spcAft>
                <a:spcPts val="0"/>
              </a:spcAft>
              <a:buSzPts val="1800"/>
              <a:buChar char="◦"/>
              <a:defRPr sz="1800"/>
            </a:lvl5pPr>
            <a:lvl6pPr marL="2743200" lvl="5" indent="-342900">
              <a:spcBef>
                <a:spcPts val="1000"/>
              </a:spcBef>
              <a:spcAft>
                <a:spcPts val="0"/>
              </a:spcAft>
              <a:buSzPts val="1800"/>
              <a:buChar char="◦"/>
              <a:defRPr sz="1800"/>
            </a:lvl6pPr>
            <a:lvl7pPr marL="3200400" lvl="6" indent="-342900">
              <a:spcBef>
                <a:spcPts val="1000"/>
              </a:spcBef>
              <a:spcAft>
                <a:spcPts val="0"/>
              </a:spcAft>
              <a:buSzPts val="1800"/>
              <a:buChar char="◦"/>
              <a:defRPr sz="1800"/>
            </a:lvl7pPr>
            <a:lvl8pPr marL="3657600" lvl="7" indent="-342900">
              <a:spcBef>
                <a:spcPts val="1000"/>
              </a:spcBef>
              <a:spcAft>
                <a:spcPts val="0"/>
              </a:spcAft>
              <a:buSzPts val="1800"/>
              <a:buChar char="◦"/>
              <a:defRPr sz="1800"/>
            </a:lvl8pPr>
            <a:lvl9pPr marL="4114800" lvl="8" indent="-342900">
              <a:spcBef>
                <a:spcPts val="1000"/>
              </a:spcBef>
              <a:spcAft>
                <a:spcPts val="1000"/>
              </a:spcAft>
              <a:buSzPts val="1800"/>
              <a:buChar char="◦"/>
              <a:defRPr sz="1800"/>
            </a:lvl9pPr>
          </a:lstStyle>
          <a:p>
            <a:endParaRPr/>
          </a:p>
        </p:txBody>
      </p:sp>
      <p:sp>
        <p:nvSpPr>
          <p:cNvPr id="35" name="Google Shape;35;p7"/>
          <p:cNvSpPr txBox="1">
            <a:spLocks noGrp="1"/>
          </p:cNvSpPr>
          <p:nvPr>
            <p:ph type="body" idx="2"/>
          </p:nvPr>
        </p:nvSpPr>
        <p:spPr>
          <a:xfrm>
            <a:off x="6436624" y="805325"/>
            <a:ext cx="2250300" cy="3540600"/>
          </a:xfrm>
          <a:prstGeom prst="rect">
            <a:avLst/>
          </a:prstGeom>
        </p:spPr>
        <p:txBody>
          <a:bodyPr spcFirstLastPara="1" wrap="square" lIns="0" tIns="0" rIns="0" bIns="0" anchor="ctr" anchorCtr="0">
            <a:noAutofit/>
          </a:bodyPr>
          <a:lstStyle>
            <a:lvl1pPr marL="457200" lvl="0" indent="-342900">
              <a:spcBef>
                <a:spcPts val="600"/>
              </a:spcBef>
              <a:spcAft>
                <a:spcPts val="0"/>
              </a:spcAft>
              <a:buSzPts val="1800"/>
              <a:buChar char="◦"/>
              <a:defRPr sz="1800"/>
            </a:lvl1pPr>
            <a:lvl2pPr marL="914400" lvl="1" indent="-342900">
              <a:spcBef>
                <a:spcPts val="1000"/>
              </a:spcBef>
              <a:spcAft>
                <a:spcPts val="0"/>
              </a:spcAft>
              <a:buSzPts val="1800"/>
              <a:buChar char="◦"/>
              <a:defRPr sz="1800"/>
            </a:lvl2pPr>
            <a:lvl3pPr marL="1371600" lvl="2" indent="-342900">
              <a:spcBef>
                <a:spcPts val="1000"/>
              </a:spcBef>
              <a:spcAft>
                <a:spcPts val="0"/>
              </a:spcAft>
              <a:buSzPts val="1800"/>
              <a:buChar char="◦"/>
              <a:defRPr sz="1800"/>
            </a:lvl3pPr>
            <a:lvl4pPr marL="1828800" lvl="3" indent="-342900">
              <a:spcBef>
                <a:spcPts val="1000"/>
              </a:spcBef>
              <a:spcAft>
                <a:spcPts val="0"/>
              </a:spcAft>
              <a:buSzPts val="1800"/>
              <a:buChar char="◦"/>
              <a:defRPr sz="1800"/>
            </a:lvl4pPr>
            <a:lvl5pPr marL="2286000" lvl="4" indent="-342900">
              <a:spcBef>
                <a:spcPts val="1000"/>
              </a:spcBef>
              <a:spcAft>
                <a:spcPts val="0"/>
              </a:spcAft>
              <a:buSzPts val="1800"/>
              <a:buChar char="◦"/>
              <a:defRPr sz="1800"/>
            </a:lvl5pPr>
            <a:lvl6pPr marL="2743200" lvl="5" indent="-342900">
              <a:spcBef>
                <a:spcPts val="1000"/>
              </a:spcBef>
              <a:spcAft>
                <a:spcPts val="0"/>
              </a:spcAft>
              <a:buSzPts val="1800"/>
              <a:buChar char="◦"/>
              <a:defRPr sz="1800"/>
            </a:lvl6pPr>
            <a:lvl7pPr marL="3200400" lvl="6" indent="-342900">
              <a:spcBef>
                <a:spcPts val="1000"/>
              </a:spcBef>
              <a:spcAft>
                <a:spcPts val="0"/>
              </a:spcAft>
              <a:buSzPts val="1800"/>
              <a:buChar char="◦"/>
              <a:defRPr sz="1800"/>
            </a:lvl7pPr>
            <a:lvl8pPr marL="3657600" lvl="7" indent="-342900">
              <a:spcBef>
                <a:spcPts val="1000"/>
              </a:spcBef>
              <a:spcAft>
                <a:spcPts val="0"/>
              </a:spcAft>
              <a:buSzPts val="1800"/>
              <a:buChar char="◦"/>
              <a:defRPr sz="1800"/>
            </a:lvl8pPr>
            <a:lvl9pPr marL="4114800" lvl="8" indent="-342900">
              <a:spcBef>
                <a:spcPts val="1000"/>
              </a:spcBef>
              <a:spcAft>
                <a:spcPts val="1000"/>
              </a:spcAft>
              <a:buSzPts val="1800"/>
              <a:buChar char="◦"/>
              <a:defRPr sz="1800"/>
            </a:lvl9pPr>
          </a:lstStyle>
          <a:p>
            <a:endParaRPr/>
          </a:p>
        </p:txBody>
      </p:sp>
      <p:sp>
        <p:nvSpPr>
          <p:cNvPr id="36" name="Google Shape;36;p7"/>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gradFill>
          <a:gsLst>
            <a:gs pos="0">
              <a:srgbClr val="FF8700"/>
            </a:gs>
            <a:gs pos="100000">
              <a:srgbClr val="FFD900"/>
            </a:gs>
          </a:gsLst>
          <a:lin ang="5400700" scaled="0"/>
        </a:gradFill>
        <a:effectLst/>
      </p:bgPr>
    </p:bg>
    <p:spTree>
      <p:nvGrpSpPr>
        <p:cNvPr id="1" name="Shape 44"/>
        <p:cNvGrpSpPr/>
        <p:nvPr/>
      </p:nvGrpSpPr>
      <p:grpSpPr>
        <a:xfrm>
          <a:off x="0" y="0"/>
          <a:ext cx="0" cy="0"/>
          <a:chOff x="0" y="0"/>
          <a:chExt cx="0" cy="0"/>
        </a:xfrm>
      </p:grpSpPr>
      <p:pic>
        <p:nvPicPr>
          <p:cNvPr id="45" name="Google Shape;45;p9"/>
          <p:cNvPicPr preferRelativeResize="0"/>
          <p:nvPr/>
        </p:nvPicPr>
        <p:blipFill>
          <a:blip r:embed="rId2">
            <a:alphaModFix/>
          </a:blip>
          <a:stretch>
            <a:fillRect/>
          </a:stretch>
        </p:blipFill>
        <p:spPr>
          <a:xfrm>
            <a:off x="0" y="0"/>
            <a:ext cx="9144000" cy="5143500"/>
          </a:xfrm>
          <a:prstGeom prst="rect">
            <a:avLst/>
          </a:prstGeom>
          <a:noFill/>
          <a:ln>
            <a:noFill/>
          </a:ln>
        </p:spPr>
      </p:pic>
      <p:sp>
        <p:nvSpPr>
          <p:cNvPr id="46" name="Google Shape;46;p9"/>
          <p:cNvSpPr txBox="1">
            <a:spLocks noGrp="1"/>
          </p:cNvSpPr>
          <p:nvPr>
            <p:ph type="title"/>
          </p:nvPr>
        </p:nvSpPr>
        <p:spPr>
          <a:xfrm>
            <a:off x="699000" y="911700"/>
            <a:ext cx="2020800" cy="3327600"/>
          </a:xfrm>
          <a:prstGeom prst="rect">
            <a:avLst/>
          </a:prstGeom>
        </p:spPr>
        <p:txBody>
          <a:bodyPr spcFirstLastPara="1" wrap="square" lIns="0" tIns="0" rIns="0" bIns="0" anchor="ctr" anchorCtr="0">
            <a:noAutofit/>
          </a:bodyPr>
          <a:lstStyle>
            <a:lvl1pPr lvl="0">
              <a:spcBef>
                <a:spcPts val="0"/>
              </a:spcBef>
              <a:spcAft>
                <a:spcPts val="0"/>
              </a:spcAft>
              <a:buSzPts val="2600"/>
              <a:buNone/>
              <a:defRPr/>
            </a:lvl1pPr>
            <a:lvl2pPr lvl="1">
              <a:spcBef>
                <a:spcPts val="0"/>
              </a:spcBef>
              <a:spcAft>
                <a:spcPts val="0"/>
              </a:spcAft>
              <a:buSzPts val="2600"/>
              <a:buNone/>
              <a:defRPr/>
            </a:lvl2pPr>
            <a:lvl3pPr lvl="2">
              <a:spcBef>
                <a:spcPts val="0"/>
              </a:spcBef>
              <a:spcAft>
                <a:spcPts val="0"/>
              </a:spcAft>
              <a:buSzPts val="2600"/>
              <a:buNone/>
              <a:defRPr/>
            </a:lvl3pPr>
            <a:lvl4pPr lvl="3">
              <a:spcBef>
                <a:spcPts val="0"/>
              </a:spcBef>
              <a:spcAft>
                <a:spcPts val="0"/>
              </a:spcAft>
              <a:buSzPts val="2600"/>
              <a:buNone/>
              <a:defRPr/>
            </a:lvl4pPr>
            <a:lvl5pPr lvl="4">
              <a:spcBef>
                <a:spcPts val="0"/>
              </a:spcBef>
              <a:spcAft>
                <a:spcPts val="0"/>
              </a:spcAft>
              <a:buSzPts val="2600"/>
              <a:buNone/>
              <a:defRPr/>
            </a:lvl5pPr>
            <a:lvl6pPr lvl="5">
              <a:spcBef>
                <a:spcPts val="0"/>
              </a:spcBef>
              <a:spcAft>
                <a:spcPts val="0"/>
              </a:spcAft>
              <a:buSzPts val="2600"/>
              <a:buNone/>
              <a:defRPr/>
            </a:lvl6pPr>
            <a:lvl7pPr lvl="6">
              <a:spcBef>
                <a:spcPts val="0"/>
              </a:spcBef>
              <a:spcAft>
                <a:spcPts val="0"/>
              </a:spcAft>
              <a:buSzPts val="2600"/>
              <a:buNone/>
              <a:defRPr/>
            </a:lvl7pPr>
            <a:lvl8pPr lvl="7">
              <a:spcBef>
                <a:spcPts val="0"/>
              </a:spcBef>
              <a:spcAft>
                <a:spcPts val="0"/>
              </a:spcAft>
              <a:buSzPts val="2600"/>
              <a:buNone/>
              <a:defRPr/>
            </a:lvl8pPr>
            <a:lvl9pPr lvl="8">
              <a:spcBef>
                <a:spcPts val="0"/>
              </a:spcBef>
              <a:spcAft>
                <a:spcPts val="0"/>
              </a:spcAft>
              <a:buSzPts val="2600"/>
              <a:buNone/>
              <a:defRPr/>
            </a:lvl9pPr>
          </a:lstStyle>
          <a:p>
            <a:endParaRPr/>
          </a:p>
        </p:txBody>
      </p:sp>
      <p:sp>
        <p:nvSpPr>
          <p:cNvPr id="47" name="Google Shape;47;p9"/>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bg>
      <p:bgPr>
        <a:gradFill>
          <a:gsLst>
            <a:gs pos="0">
              <a:srgbClr val="E61E7F"/>
            </a:gs>
            <a:gs pos="100000">
              <a:srgbClr val="FF9900"/>
            </a:gs>
          </a:gsLst>
          <a:lin ang="5400700" scaled="0"/>
        </a:gradFill>
        <a:effectLst/>
      </p:bgPr>
    </p:bg>
    <p:spTree>
      <p:nvGrpSpPr>
        <p:cNvPr id="1" name="Shape 52"/>
        <p:cNvGrpSpPr/>
        <p:nvPr/>
      </p:nvGrpSpPr>
      <p:grpSpPr>
        <a:xfrm>
          <a:off x="0" y="0"/>
          <a:ext cx="0" cy="0"/>
          <a:chOff x="0" y="0"/>
          <a:chExt cx="0" cy="0"/>
        </a:xfrm>
      </p:grpSpPr>
      <p:sp>
        <p:nvSpPr>
          <p:cNvPr id="53" name="Google Shape;53;p11"/>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pic>
        <p:nvPicPr>
          <p:cNvPr id="54" name="Google Shape;54;p11"/>
          <p:cNvPicPr preferRelativeResize="0"/>
          <p:nvPr/>
        </p:nvPicPr>
        <p:blipFill>
          <a:blip r:embed="rId2">
            <a:alphaModFix/>
          </a:blip>
          <a:stretch>
            <a:fillRect/>
          </a:stretch>
        </p:blipFill>
        <p:spPr>
          <a:xfrm>
            <a:off x="0" y="0"/>
            <a:ext cx="9144000" cy="514350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8581A17-EE37-D9C8-8B59-8B6F43581DA9}"/>
              </a:ext>
            </a:extLst>
          </p:cNvPr>
          <p:cNvSpPr>
            <a:spLocks noGrp="1"/>
          </p:cNvSpPr>
          <p:nvPr>
            <p:ph type="dt" sz="half" idx="10"/>
          </p:nvPr>
        </p:nvSpPr>
        <p:spPr/>
        <p:txBody>
          <a:bodyPr/>
          <a:lstStyle>
            <a:lvl1pPr>
              <a:defRPr/>
            </a:lvl1pPr>
          </a:lstStyle>
          <a:p>
            <a:pPr>
              <a:defRPr/>
            </a:pPr>
            <a:endParaRPr lang="en-US"/>
          </a:p>
        </p:txBody>
      </p:sp>
      <p:sp>
        <p:nvSpPr>
          <p:cNvPr id="5" name="Footer Placeholder 4">
            <a:extLst>
              <a:ext uri="{FF2B5EF4-FFF2-40B4-BE49-F238E27FC236}">
                <a16:creationId xmlns:a16="http://schemas.microsoft.com/office/drawing/2014/main" id="{96446B9D-875D-4E4A-B78D-A18B7D859C98}"/>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69BF68E8-B751-B0BB-2F14-3C720BD16037}"/>
              </a:ext>
            </a:extLst>
          </p:cNvPr>
          <p:cNvSpPr>
            <a:spLocks noGrp="1"/>
          </p:cNvSpPr>
          <p:nvPr>
            <p:ph type="sldNum" sz="quarter" idx="12"/>
          </p:nvPr>
        </p:nvSpPr>
        <p:spPr/>
        <p:txBody>
          <a:bodyPr/>
          <a:lstStyle>
            <a:lvl1pPr>
              <a:defRPr/>
            </a:lvl1pPr>
          </a:lstStyle>
          <a:p>
            <a:fld id="{8E2D1CF9-8468-44AA-9591-6E7D78DA8ECC}" type="slidenum">
              <a:rPr lang="en-US" altLang="en-US"/>
              <a:pPr/>
              <a:t>‹#›</a:t>
            </a:fld>
            <a:endParaRPr lang="en-US" altLang="en-US"/>
          </a:p>
        </p:txBody>
      </p:sp>
    </p:spTree>
    <p:extLst>
      <p:ext uri="{BB962C8B-B14F-4D97-AF65-F5344CB8AC3E}">
        <p14:creationId xmlns:p14="http://schemas.microsoft.com/office/powerpoint/2010/main" val="429084723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gradFill>
          <a:gsLst>
            <a:gs pos="0">
              <a:srgbClr val="3C78D8"/>
            </a:gs>
            <a:gs pos="100000">
              <a:srgbClr val="00FFFF"/>
            </a:gs>
          </a:gsLst>
          <a:lin ang="5400700"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699000" y="911700"/>
            <a:ext cx="2020800" cy="3327600"/>
          </a:xfrm>
          <a:prstGeom prst="rect">
            <a:avLst/>
          </a:prstGeom>
          <a:noFill/>
          <a:ln>
            <a:noFill/>
          </a:ln>
          <a:effectLst>
            <a:outerShdw blurRad="42863" dist="9525" dir="5400000" algn="bl" rotWithShape="0">
              <a:srgbClr val="000000">
                <a:alpha val="20000"/>
              </a:srgbClr>
            </a:outerShdw>
          </a:effectLst>
        </p:spPr>
        <p:txBody>
          <a:bodyPr spcFirstLastPara="1" wrap="square" lIns="0" tIns="0" rIns="0" bIns="0" anchor="ctr" anchorCtr="0">
            <a:noAutofit/>
          </a:bodyPr>
          <a:lstStyle>
            <a:lvl1pPr lvl="0">
              <a:spcBef>
                <a:spcPts val="0"/>
              </a:spcBef>
              <a:spcAft>
                <a:spcPts val="0"/>
              </a:spcAft>
              <a:buClr>
                <a:schemeClr val="lt1"/>
              </a:buClr>
              <a:buSzPts val="2600"/>
              <a:buFont typeface="Montserrat ExtraBold"/>
              <a:buNone/>
              <a:defRPr sz="2600">
                <a:solidFill>
                  <a:schemeClr val="lt1"/>
                </a:solidFill>
                <a:latin typeface="Montserrat ExtraBold"/>
                <a:ea typeface="Montserrat ExtraBold"/>
                <a:cs typeface="Montserrat ExtraBold"/>
                <a:sym typeface="Montserrat ExtraBold"/>
              </a:defRPr>
            </a:lvl1pPr>
            <a:lvl2pPr lvl="1">
              <a:spcBef>
                <a:spcPts val="0"/>
              </a:spcBef>
              <a:spcAft>
                <a:spcPts val="0"/>
              </a:spcAft>
              <a:buClr>
                <a:schemeClr val="lt1"/>
              </a:buClr>
              <a:buSzPts val="2600"/>
              <a:buFont typeface="Montserrat ExtraBold"/>
              <a:buNone/>
              <a:defRPr sz="2600">
                <a:solidFill>
                  <a:schemeClr val="lt1"/>
                </a:solidFill>
                <a:latin typeface="Montserrat ExtraBold"/>
                <a:ea typeface="Montserrat ExtraBold"/>
                <a:cs typeface="Montserrat ExtraBold"/>
                <a:sym typeface="Montserrat ExtraBold"/>
              </a:defRPr>
            </a:lvl2pPr>
            <a:lvl3pPr lvl="2">
              <a:spcBef>
                <a:spcPts val="0"/>
              </a:spcBef>
              <a:spcAft>
                <a:spcPts val="0"/>
              </a:spcAft>
              <a:buClr>
                <a:schemeClr val="lt1"/>
              </a:buClr>
              <a:buSzPts val="2600"/>
              <a:buFont typeface="Montserrat ExtraBold"/>
              <a:buNone/>
              <a:defRPr sz="2600">
                <a:solidFill>
                  <a:schemeClr val="lt1"/>
                </a:solidFill>
                <a:latin typeface="Montserrat ExtraBold"/>
                <a:ea typeface="Montserrat ExtraBold"/>
                <a:cs typeface="Montserrat ExtraBold"/>
                <a:sym typeface="Montserrat ExtraBold"/>
              </a:defRPr>
            </a:lvl3pPr>
            <a:lvl4pPr lvl="3">
              <a:spcBef>
                <a:spcPts val="0"/>
              </a:spcBef>
              <a:spcAft>
                <a:spcPts val="0"/>
              </a:spcAft>
              <a:buClr>
                <a:schemeClr val="lt1"/>
              </a:buClr>
              <a:buSzPts val="2600"/>
              <a:buFont typeface="Montserrat ExtraBold"/>
              <a:buNone/>
              <a:defRPr sz="2600">
                <a:solidFill>
                  <a:schemeClr val="lt1"/>
                </a:solidFill>
                <a:latin typeface="Montserrat ExtraBold"/>
                <a:ea typeface="Montserrat ExtraBold"/>
                <a:cs typeface="Montserrat ExtraBold"/>
                <a:sym typeface="Montserrat ExtraBold"/>
              </a:defRPr>
            </a:lvl4pPr>
            <a:lvl5pPr lvl="4">
              <a:spcBef>
                <a:spcPts val="0"/>
              </a:spcBef>
              <a:spcAft>
                <a:spcPts val="0"/>
              </a:spcAft>
              <a:buClr>
                <a:schemeClr val="lt1"/>
              </a:buClr>
              <a:buSzPts val="2600"/>
              <a:buFont typeface="Montserrat ExtraBold"/>
              <a:buNone/>
              <a:defRPr sz="2600">
                <a:solidFill>
                  <a:schemeClr val="lt1"/>
                </a:solidFill>
                <a:latin typeface="Montserrat ExtraBold"/>
                <a:ea typeface="Montserrat ExtraBold"/>
                <a:cs typeface="Montserrat ExtraBold"/>
                <a:sym typeface="Montserrat ExtraBold"/>
              </a:defRPr>
            </a:lvl5pPr>
            <a:lvl6pPr lvl="5">
              <a:spcBef>
                <a:spcPts val="0"/>
              </a:spcBef>
              <a:spcAft>
                <a:spcPts val="0"/>
              </a:spcAft>
              <a:buClr>
                <a:schemeClr val="lt1"/>
              </a:buClr>
              <a:buSzPts val="2600"/>
              <a:buFont typeface="Montserrat ExtraBold"/>
              <a:buNone/>
              <a:defRPr sz="2600">
                <a:solidFill>
                  <a:schemeClr val="lt1"/>
                </a:solidFill>
                <a:latin typeface="Montserrat ExtraBold"/>
                <a:ea typeface="Montserrat ExtraBold"/>
                <a:cs typeface="Montserrat ExtraBold"/>
                <a:sym typeface="Montserrat ExtraBold"/>
              </a:defRPr>
            </a:lvl6pPr>
            <a:lvl7pPr lvl="6">
              <a:spcBef>
                <a:spcPts val="0"/>
              </a:spcBef>
              <a:spcAft>
                <a:spcPts val="0"/>
              </a:spcAft>
              <a:buClr>
                <a:schemeClr val="lt1"/>
              </a:buClr>
              <a:buSzPts val="2600"/>
              <a:buFont typeface="Montserrat ExtraBold"/>
              <a:buNone/>
              <a:defRPr sz="2600">
                <a:solidFill>
                  <a:schemeClr val="lt1"/>
                </a:solidFill>
                <a:latin typeface="Montserrat ExtraBold"/>
                <a:ea typeface="Montserrat ExtraBold"/>
                <a:cs typeface="Montserrat ExtraBold"/>
                <a:sym typeface="Montserrat ExtraBold"/>
              </a:defRPr>
            </a:lvl7pPr>
            <a:lvl8pPr lvl="7">
              <a:spcBef>
                <a:spcPts val="0"/>
              </a:spcBef>
              <a:spcAft>
                <a:spcPts val="0"/>
              </a:spcAft>
              <a:buClr>
                <a:schemeClr val="lt1"/>
              </a:buClr>
              <a:buSzPts val="2600"/>
              <a:buFont typeface="Montserrat ExtraBold"/>
              <a:buNone/>
              <a:defRPr sz="2600">
                <a:solidFill>
                  <a:schemeClr val="lt1"/>
                </a:solidFill>
                <a:latin typeface="Montserrat ExtraBold"/>
                <a:ea typeface="Montserrat ExtraBold"/>
                <a:cs typeface="Montserrat ExtraBold"/>
                <a:sym typeface="Montserrat ExtraBold"/>
              </a:defRPr>
            </a:lvl8pPr>
            <a:lvl9pPr lvl="8">
              <a:spcBef>
                <a:spcPts val="0"/>
              </a:spcBef>
              <a:spcAft>
                <a:spcPts val="0"/>
              </a:spcAft>
              <a:buClr>
                <a:schemeClr val="lt1"/>
              </a:buClr>
              <a:buSzPts val="2600"/>
              <a:buFont typeface="Montserrat ExtraBold"/>
              <a:buNone/>
              <a:defRPr sz="2600">
                <a:solidFill>
                  <a:schemeClr val="lt1"/>
                </a:solidFill>
                <a:latin typeface="Montserrat ExtraBold"/>
                <a:ea typeface="Montserrat ExtraBold"/>
                <a:cs typeface="Montserrat ExtraBold"/>
                <a:sym typeface="Montserrat ExtraBold"/>
              </a:defRPr>
            </a:lvl9pPr>
          </a:lstStyle>
          <a:p>
            <a:endParaRPr/>
          </a:p>
        </p:txBody>
      </p:sp>
      <p:sp>
        <p:nvSpPr>
          <p:cNvPr id="7" name="Google Shape;7;p1"/>
          <p:cNvSpPr txBox="1">
            <a:spLocks noGrp="1"/>
          </p:cNvSpPr>
          <p:nvPr>
            <p:ph type="body" idx="1"/>
          </p:nvPr>
        </p:nvSpPr>
        <p:spPr>
          <a:xfrm>
            <a:off x="3844325" y="805325"/>
            <a:ext cx="4842600" cy="3548100"/>
          </a:xfrm>
          <a:prstGeom prst="rect">
            <a:avLst/>
          </a:prstGeom>
          <a:noFill/>
          <a:ln>
            <a:noFill/>
          </a:ln>
        </p:spPr>
        <p:txBody>
          <a:bodyPr spcFirstLastPara="1" wrap="square" lIns="0" tIns="0" rIns="0" bIns="0" anchor="ctr" anchorCtr="0">
            <a:noAutofit/>
          </a:bodyPr>
          <a:lstStyle>
            <a:lvl1pPr marL="457200" lvl="0" indent="-368300">
              <a:lnSpc>
                <a:spcPct val="115000"/>
              </a:lnSpc>
              <a:spcBef>
                <a:spcPts val="600"/>
              </a:spcBef>
              <a:spcAft>
                <a:spcPts val="0"/>
              </a:spcAft>
              <a:buClr>
                <a:schemeClr val="dk2"/>
              </a:buClr>
              <a:buSzPts val="2200"/>
              <a:buFont typeface="Montserrat Light"/>
              <a:buChar char="◦"/>
              <a:defRPr sz="2200">
                <a:solidFill>
                  <a:schemeClr val="dk1"/>
                </a:solidFill>
                <a:latin typeface="Montserrat Light"/>
                <a:ea typeface="Montserrat Light"/>
                <a:cs typeface="Montserrat Light"/>
                <a:sym typeface="Montserrat Light"/>
              </a:defRPr>
            </a:lvl1pPr>
            <a:lvl2pPr marL="914400" lvl="1" indent="-368300">
              <a:lnSpc>
                <a:spcPct val="115000"/>
              </a:lnSpc>
              <a:spcBef>
                <a:spcPts val="1000"/>
              </a:spcBef>
              <a:spcAft>
                <a:spcPts val="0"/>
              </a:spcAft>
              <a:buClr>
                <a:schemeClr val="dk2"/>
              </a:buClr>
              <a:buSzPts val="2200"/>
              <a:buFont typeface="Montserrat Light"/>
              <a:buChar char="◦"/>
              <a:defRPr sz="2200">
                <a:solidFill>
                  <a:schemeClr val="dk1"/>
                </a:solidFill>
                <a:latin typeface="Montserrat Light"/>
                <a:ea typeface="Montserrat Light"/>
                <a:cs typeface="Montserrat Light"/>
                <a:sym typeface="Montserrat Light"/>
              </a:defRPr>
            </a:lvl2pPr>
            <a:lvl3pPr marL="1371600" lvl="2" indent="-368300">
              <a:lnSpc>
                <a:spcPct val="115000"/>
              </a:lnSpc>
              <a:spcBef>
                <a:spcPts val="1000"/>
              </a:spcBef>
              <a:spcAft>
                <a:spcPts val="0"/>
              </a:spcAft>
              <a:buClr>
                <a:schemeClr val="dk2"/>
              </a:buClr>
              <a:buSzPts val="2200"/>
              <a:buFont typeface="Montserrat Light"/>
              <a:buChar char="◦"/>
              <a:defRPr sz="2200">
                <a:solidFill>
                  <a:schemeClr val="dk1"/>
                </a:solidFill>
                <a:latin typeface="Montserrat Light"/>
                <a:ea typeface="Montserrat Light"/>
                <a:cs typeface="Montserrat Light"/>
                <a:sym typeface="Montserrat Light"/>
              </a:defRPr>
            </a:lvl3pPr>
            <a:lvl4pPr marL="1828800" lvl="3" indent="-368300">
              <a:lnSpc>
                <a:spcPct val="115000"/>
              </a:lnSpc>
              <a:spcBef>
                <a:spcPts val="1000"/>
              </a:spcBef>
              <a:spcAft>
                <a:spcPts val="0"/>
              </a:spcAft>
              <a:buClr>
                <a:schemeClr val="dk1"/>
              </a:buClr>
              <a:buSzPts val="2200"/>
              <a:buFont typeface="Montserrat Light"/>
              <a:buChar char="◦"/>
              <a:defRPr sz="2200">
                <a:solidFill>
                  <a:schemeClr val="dk1"/>
                </a:solidFill>
                <a:latin typeface="Montserrat Light"/>
                <a:ea typeface="Montserrat Light"/>
                <a:cs typeface="Montserrat Light"/>
                <a:sym typeface="Montserrat Light"/>
              </a:defRPr>
            </a:lvl4pPr>
            <a:lvl5pPr marL="2286000" lvl="4" indent="-368300">
              <a:lnSpc>
                <a:spcPct val="115000"/>
              </a:lnSpc>
              <a:spcBef>
                <a:spcPts val="1000"/>
              </a:spcBef>
              <a:spcAft>
                <a:spcPts val="0"/>
              </a:spcAft>
              <a:buClr>
                <a:schemeClr val="dk1"/>
              </a:buClr>
              <a:buSzPts val="2200"/>
              <a:buFont typeface="Montserrat Light"/>
              <a:buChar char="◦"/>
              <a:defRPr sz="2200">
                <a:solidFill>
                  <a:schemeClr val="dk1"/>
                </a:solidFill>
                <a:latin typeface="Montserrat Light"/>
                <a:ea typeface="Montserrat Light"/>
                <a:cs typeface="Montserrat Light"/>
                <a:sym typeface="Montserrat Light"/>
              </a:defRPr>
            </a:lvl5pPr>
            <a:lvl6pPr marL="2743200" lvl="5" indent="-368300">
              <a:lnSpc>
                <a:spcPct val="115000"/>
              </a:lnSpc>
              <a:spcBef>
                <a:spcPts val="1000"/>
              </a:spcBef>
              <a:spcAft>
                <a:spcPts val="0"/>
              </a:spcAft>
              <a:buClr>
                <a:schemeClr val="dk1"/>
              </a:buClr>
              <a:buSzPts val="2200"/>
              <a:buFont typeface="Montserrat Light"/>
              <a:buChar char="◦"/>
              <a:defRPr sz="2200">
                <a:solidFill>
                  <a:schemeClr val="dk1"/>
                </a:solidFill>
                <a:latin typeface="Montserrat Light"/>
                <a:ea typeface="Montserrat Light"/>
                <a:cs typeface="Montserrat Light"/>
                <a:sym typeface="Montserrat Light"/>
              </a:defRPr>
            </a:lvl6pPr>
            <a:lvl7pPr marL="3200400" lvl="6" indent="-368300">
              <a:lnSpc>
                <a:spcPct val="115000"/>
              </a:lnSpc>
              <a:spcBef>
                <a:spcPts val="1000"/>
              </a:spcBef>
              <a:spcAft>
                <a:spcPts val="0"/>
              </a:spcAft>
              <a:buClr>
                <a:schemeClr val="dk1"/>
              </a:buClr>
              <a:buSzPts val="2200"/>
              <a:buFont typeface="Montserrat Light"/>
              <a:buChar char="◦"/>
              <a:defRPr sz="2200">
                <a:solidFill>
                  <a:schemeClr val="dk1"/>
                </a:solidFill>
                <a:latin typeface="Montserrat Light"/>
                <a:ea typeface="Montserrat Light"/>
                <a:cs typeface="Montserrat Light"/>
                <a:sym typeface="Montserrat Light"/>
              </a:defRPr>
            </a:lvl7pPr>
            <a:lvl8pPr marL="3657600" lvl="7" indent="-368300">
              <a:lnSpc>
                <a:spcPct val="115000"/>
              </a:lnSpc>
              <a:spcBef>
                <a:spcPts val="1000"/>
              </a:spcBef>
              <a:spcAft>
                <a:spcPts val="0"/>
              </a:spcAft>
              <a:buClr>
                <a:schemeClr val="dk1"/>
              </a:buClr>
              <a:buSzPts val="2200"/>
              <a:buFont typeface="Montserrat Light"/>
              <a:buChar char="◦"/>
              <a:defRPr sz="2200">
                <a:solidFill>
                  <a:schemeClr val="dk1"/>
                </a:solidFill>
                <a:latin typeface="Montserrat Light"/>
                <a:ea typeface="Montserrat Light"/>
                <a:cs typeface="Montserrat Light"/>
                <a:sym typeface="Montserrat Light"/>
              </a:defRPr>
            </a:lvl8pPr>
            <a:lvl9pPr marL="4114800" lvl="8" indent="-368300">
              <a:lnSpc>
                <a:spcPct val="115000"/>
              </a:lnSpc>
              <a:spcBef>
                <a:spcPts val="1000"/>
              </a:spcBef>
              <a:spcAft>
                <a:spcPts val="1000"/>
              </a:spcAft>
              <a:buClr>
                <a:schemeClr val="dk1"/>
              </a:buClr>
              <a:buSzPts val="2200"/>
              <a:buFont typeface="Montserrat Light"/>
              <a:buChar char="◦"/>
              <a:defRPr sz="2200">
                <a:solidFill>
                  <a:schemeClr val="dk1"/>
                </a:solidFill>
                <a:latin typeface="Montserrat Light"/>
                <a:ea typeface="Montserrat Light"/>
                <a:cs typeface="Montserrat Light"/>
                <a:sym typeface="Montserrat Light"/>
              </a:defRPr>
            </a:lvl9pPr>
          </a:lstStyle>
          <a:p>
            <a:endParaRPr/>
          </a:p>
        </p:txBody>
      </p:sp>
      <p:sp>
        <p:nvSpPr>
          <p:cNvPr id="8" name="Google Shape;8;p1"/>
          <p:cNvSpPr txBox="1">
            <a:spLocks noGrp="1"/>
          </p:cNvSpPr>
          <p:nvPr>
            <p:ph type="sldNum" idx="12"/>
          </p:nvPr>
        </p:nvSpPr>
        <p:spPr>
          <a:xfrm>
            <a:off x="8480584" y="4749851"/>
            <a:ext cx="548700" cy="393600"/>
          </a:xfrm>
          <a:prstGeom prst="rect">
            <a:avLst/>
          </a:prstGeom>
          <a:noFill/>
          <a:ln>
            <a:noFill/>
          </a:ln>
        </p:spPr>
        <p:txBody>
          <a:bodyPr spcFirstLastPara="1" wrap="square" lIns="0" tIns="0" rIns="0" bIns="0" anchor="ctr" anchorCtr="0">
            <a:noAutofit/>
          </a:bodyPr>
          <a:lstStyle>
            <a:lvl1pPr lvl="0" algn="r">
              <a:buNone/>
              <a:defRPr sz="1200">
                <a:solidFill>
                  <a:schemeClr val="dk2"/>
                </a:solidFill>
                <a:latin typeface="Montserrat Light"/>
                <a:ea typeface="Montserrat Light"/>
                <a:cs typeface="Montserrat Light"/>
                <a:sym typeface="Montserrat Light"/>
              </a:defRPr>
            </a:lvl1pPr>
            <a:lvl2pPr lvl="1" algn="r">
              <a:buNone/>
              <a:defRPr sz="1200">
                <a:solidFill>
                  <a:schemeClr val="dk2"/>
                </a:solidFill>
                <a:latin typeface="Montserrat Light"/>
                <a:ea typeface="Montserrat Light"/>
                <a:cs typeface="Montserrat Light"/>
                <a:sym typeface="Montserrat Light"/>
              </a:defRPr>
            </a:lvl2pPr>
            <a:lvl3pPr lvl="2" algn="r">
              <a:buNone/>
              <a:defRPr sz="1200">
                <a:solidFill>
                  <a:schemeClr val="dk2"/>
                </a:solidFill>
                <a:latin typeface="Montserrat Light"/>
                <a:ea typeface="Montserrat Light"/>
                <a:cs typeface="Montserrat Light"/>
                <a:sym typeface="Montserrat Light"/>
              </a:defRPr>
            </a:lvl3pPr>
            <a:lvl4pPr lvl="3" algn="r">
              <a:buNone/>
              <a:defRPr sz="1200">
                <a:solidFill>
                  <a:schemeClr val="dk2"/>
                </a:solidFill>
                <a:latin typeface="Montserrat Light"/>
                <a:ea typeface="Montserrat Light"/>
                <a:cs typeface="Montserrat Light"/>
                <a:sym typeface="Montserrat Light"/>
              </a:defRPr>
            </a:lvl4pPr>
            <a:lvl5pPr lvl="4" algn="r">
              <a:buNone/>
              <a:defRPr sz="1200">
                <a:solidFill>
                  <a:schemeClr val="dk2"/>
                </a:solidFill>
                <a:latin typeface="Montserrat Light"/>
                <a:ea typeface="Montserrat Light"/>
                <a:cs typeface="Montserrat Light"/>
                <a:sym typeface="Montserrat Light"/>
              </a:defRPr>
            </a:lvl5pPr>
            <a:lvl6pPr lvl="5" algn="r">
              <a:buNone/>
              <a:defRPr sz="1200">
                <a:solidFill>
                  <a:schemeClr val="dk2"/>
                </a:solidFill>
                <a:latin typeface="Montserrat Light"/>
                <a:ea typeface="Montserrat Light"/>
                <a:cs typeface="Montserrat Light"/>
                <a:sym typeface="Montserrat Light"/>
              </a:defRPr>
            </a:lvl6pPr>
            <a:lvl7pPr lvl="6" algn="r">
              <a:buNone/>
              <a:defRPr sz="1200">
                <a:solidFill>
                  <a:schemeClr val="dk2"/>
                </a:solidFill>
                <a:latin typeface="Montserrat Light"/>
                <a:ea typeface="Montserrat Light"/>
                <a:cs typeface="Montserrat Light"/>
                <a:sym typeface="Montserrat Light"/>
              </a:defRPr>
            </a:lvl7pPr>
            <a:lvl8pPr lvl="7" algn="r">
              <a:buNone/>
              <a:defRPr sz="1200">
                <a:solidFill>
                  <a:schemeClr val="dk2"/>
                </a:solidFill>
                <a:latin typeface="Montserrat Light"/>
                <a:ea typeface="Montserrat Light"/>
                <a:cs typeface="Montserrat Light"/>
                <a:sym typeface="Montserrat Light"/>
              </a:defRPr>
            </a:lvl8pPr>
            <a:lvl9pPr lvl="8" algn="r">
              <a:buNone/>
              <a:defRPr sz="1200">
                <a:solidFill>
                  <a:schemeClr val="dk2"/>
                </a:solidFill>
                <a:latin typeface="Montserrat Light"/>
                <a:ea typeface="Montserrat Light"/>
                <a:cs typeface="Montserrat Light"/>
                <a:sym typeface="Montserrat Light"/>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3" r:id="rId2"/>
    <p:sldLayoutId id="2147483655" r:id="rId3"/>
    <p:sldLayoutId id="2147483657" r:id="rId4"/>
    <p:sldLayoutId id="2147483660" r:id="rId5"/>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8.jpeg"/><Relationship Id="rId1" Type="http://schemas.openxmlformats.org/officeDocument/2006/relationships/slideLayout" Target="../slideLayouts/slideLayout3.xml"/><Relationship Id="rId5" Type="http://schemas.openxmlformats.org/officeDocument/2006/relationships/image" Target="../media/image17.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8.jpeg"/><Relationship Id="rId1" Type="http://schemas.openxmlformats.org/officeDocument/2006/relationships/slideLayout" Target="../slideLayouts/slideLayout3.xml"/><Relationship Id="rId6" Type="http://schemas.openxmlformats.org/officeDocument/2006/relationships/image" Target="../media/image19.png"/><Relationship Id="rId5" Type="http://schemas.openxmlformats.org/officeDocument/2006/relationships/image" Target="../media/image18.jpe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16.png"/><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20.jpeg"/><Relationship Id="rId5" Type="http://schemas.openxmlformats.org/officeDocument/2006/relationships/image" Target="../media/image16.png"/><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16.png"/><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8.jpeg"/><Relationship Id="rId1" Type="http://schemas.openxmlformats.org/officeDocument/2006/relationships/slideLayout" Target="../slideLayouts/slideLayout4.xml"/><Relationship Id="rId6" Type="http://schemas.openxmlformats.org/officeDocument/2006/relationships/image" Target="../media/image24.jpeg"/><Relationship Id="rId5" Type="http://schemas.openxmlformats.org/officeDocument/2006/relationships/image" Target="../media/image23.jpeg"/><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8.jpeg"/><Relationship Id="rId1" Type="http://schemas.openxmlformats.org/officeDocument/2006/relationships/slideLayout" Target="../slideLayouts/slideLayout4.xml"/><Relationship Id="rId5" Type="http://schemas.openxmlformats.org/officeDocument/2006/relationships/image" Target="../media/image28.png"/><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32.jpeg"/><Relationship Id="rId2" Type="http://schemas.openxmlformats.org/officeDocument/2006/relationships/image" Target="../media/image8.jpeg"/><Relationship Id="rId1" Type="http://schemas.openxmlformats.org/officeDocument/2006/relationships/slideLayout" Target="../slideLayouts/slideLayout4.xml"/><Relationship Id="rId6" Type="http://schemas.openxmlformats.org/officeDocument/2006/relationships/image" Target="../media/image31.jpeg"/><Relationship Id="rId5" Type="http://schemas.openxmlformats.org/officeDocument/2006/relationships/image" Target="../media/image30.jpeg"/><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2.xml"/><Relationship Id="rId4" Type="http://schemas.openxmlformats.org/officeDocument/2006/relationships/image" Target="../media/image33.jpg"/></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2.xml"/><Relationship Id="rId5" Type="http://schemas.openxmlformats.org/officeDocument/2006/relationships/image" Target="../media/image35.jpg"/><Relationship Id="rId4" Type="http://schemas.openxmlformats.org/officeDocument/2006/relationships/image" Target="../media/image34.jpg"/></Relationships>
</file>

<file path=ppt/slides/_rels/slide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2.xml"/><Relationship Id="rId4" Type="http://schemas.openxmlformats.org/officeDocument/2006/relationships/image" Target="../media/image36.jpg"/></Relationships>
</file>

<file path=ppt/slides/_rels/slide2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jpe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2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2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9.png"/></Relationships>
</file>

<file path=ppt/slides/_rels/slide3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37.jpg"/><Relationship Id="rId5" Type="http://schemas.openxmlformats.org/officeDocument/2006/relationships/image" Target="../media/image7.png"/><Relationship Id="rId4" Type="http://schemas.openxmlformats.org/officeDocument/2006/relationships/image" Target="../media/image9.png"/></Relationships>
</file>

<file path=ppt/slides/_rels/slide3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9.png"/></Relationships>
</file>

<file path=ppt/slides/_rels/slide3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9.png"/></Relationships>
</file>

<file path=ppt/slides/_rels/slide3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9.png"/></Relationships>
</file>

<file path=ppt/slides/_rels/slide3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9.png"/></Relationships>
</file>

<file path=ppt/slides/_rels/slide3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9.png"/></Relationships>
</file>

<file path=ppt/slides/_rels/slide3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38.jpg"/><Relationship Id="rId5" Type="http://schemas.openxmlformats.org/officeDocument/2006/relationships/image" Target="../media/image7.png"/><Relationship Id="rId4" Type="http://schemas.openxmlformats.org/officeDocument/2006/relationships/image" Target="../media/image9.png"/></Relationships>
</file>

<file path=ppt/slides/_rels/slide3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9.png"/></Relationships>
</file>

<file path=ppt/slides/_rels/slide3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jpe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40.xml.rels><?xml version="1.0" encoding="UTF-8" standalone="yes"?>
<Relationships xmlns="http://schemas.openxmlformats.org/package/2006/relationships"><Relationship Id="rId3" Type="http://schemas.openxmlformats.org/officeDocument/2006/relationships/hyperlink" Target="mailto:mrazilan@uitm.edu.my" TargetMode="External"/><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jpeg"/><Relationship Id="rId1" Type="http://schemas.openxmlformats.org/officeDocument/2006/relationships/slideLayout" Target="../slideLayouts/slideLayout4.xml"/><Relationship Id="rId5" Type="http://schemas.openxmlformats.org/officeDocument/2006/relationships/image" Target="../media/image10.jpe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jpeg"/><Relationship Id="rId1" Type="http://schemas.openxmlformats.org/officeDocument/2006/relationships/slideLayout" Target="../slideLayouts/slideLayout4.xml"/><Relationship Id="rId5" Type="http://schemas.openxmlformats.org/officeDocument/2006/relationships/image" Target="../media/image11.jpe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jpeg"/><Relationship Id="rId1" Type="http://schemas.openxmlformats.org/officeDocument/2006/relationships/slideLayout" Target="../slideLayouts/slideLayout4.xml"/><Relationship Id="rId5" Type="http://schemas.openxmlformats.org/officeDocument/2006/relationships/image" Target="../media/image12.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jpeg"/><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jpeg"/><Relationship Id="rId1" Type="http://schemas.openxmlformats.org/officeDocument/2006/relationships/slideLayout" Target="../slideLayouts/slideLayout4.xml"/><Relationship Id="rId6" Type="http://schemas.openxmlformats.org/officeDocument/2006/relationships/image" Target="../media/image14.jpeg"/><Relationship Id="rId5" Type="http://schemas.openxmlformats.org/officeDocument/2006/relationships/image" Target="../media/image13.jpe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pic>
        <p:nvPicPr>
          <p:cNvPr id="6" name="Google Shape;135;p22">
            <a:extLst>
              <a:ext uri="{FF2B5EF4-FFF2-40B4-BE49-F238E27FC236}">
                <a16:creationId xmlns:a16="http://schemas.microsoft.com/office/drawing/2014/main" id="{3B32F913-18A5-4137-95D3-F55E82A4A96A}"/>
              </a:ext>
            </a:extLst>
          </p:cNvPr>
          <p:cNvPicPr preferRelativeResize="0"/>
          <p:nvPr/>
        </p:nvPicPr>
        <p:blipFill>
          <a:blip r:embed="rId3">
            <a:alphaModFix/>
          </a:blip>
          <a:stretch>
            <a:fillRect/>
          </a:stretch>
        </p:blipFill>
        <p:spPr>
          <a:xfrm>
            <a:off x="2048540" y="3650513"/>
            <a:ext cx="2473841" cy="535552"/>
          </a:xfrm>
          <a:prstGeom prst="rect">
            <a:avLst/>
          </a:prstGeom>
          <a:noFill/>
          <a:ln>
            <a:noFill/>
          </a:ln>
        </p:spPr>
      </p:pic>
      <p:sp>
        <p:nvSpPr>
          <p:cNvPr id="62" name="Google Shape;62;p13"/>
          <p:cNvSpPr txBox="1">
            <a:spLocks noGrp="1"/>
          </p:cNvSpPr>
          <p:nvPr>
            <p:ph type="ctrTitle"/>
          </p:nvPr>
        </p:nvSpPr>
        <p:spPr>
          <a:xfrm>
            <a:off x="2018413" y="1484413"/>
            <a:ext cx="3737347" cy="255548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3200" dirty="0">
                <a:solidFill>
                  <a:srgbClr val="FFC000"/>
                </a:solidFill>
              </a:rPr>
              <a:t>INTRODUCTION TO MULTIMEDIA</a:t>
            </a:r>
            <a:endParaRPr sz="3200" dirty="0">
              <a:solidFill>
                <a:srgbClr val="FFC000"/>
              </a:solidFill>
            </a:endParaRPr>
          </a:p>
        </p:txBody>
      </p:sp>
      <p:pic>
        <p:nvPicPr>
          <p:cNvPr id="3" name="Picture 2">
            <a:extLst>
              <a:ext uri="{FF2B5EF4-FFF2-40B4-BE49-F238E27FC236}">
                <a16:creationId xmlns:a16="http://schemas.microsoft.com/office/drawing/2014/main" id="{E05362BC-553B-4FA1-93AE-7D64148AE9D2}"/>
              </a:ext>
            </a:extLst>
          </p:cNvPr>
          <p:cNvPicPr>
            <a:picLocks noChangeAspect="1"/>
          </p:cNvPicPr>
          <p:nvPr/>
        </p:nvPicPr>
        <p:blipFill>
          <a:blip r:embed="rId4"/>
          <a:stretch>
            <a:fillRect/>
          </a:stretch>
        </p:blipFill>
        <p:spPr>
          <a:xfrm>
            <a:off x="5382124" y="1290168"/>
            <a:ext cx="1961620" cy="2102454"/>
          </a:xfrm>
          <a:prstGeom prst="rect">
            <a:avLst/>
          </a:prstGeom>
        </p:spPr>
      </p:pic>
      <p:pic>
        <p:nvPicPr>
          <p:cNvPr id="5" name="Picture 4">
            <a:extLst>
              <a:ext uri="{FF2B5EF4-FFF2-40B4-BE49-F238E27FC236}">
                <a16:creationId xmlns:a16="http://schemas.microsoft.com/office/drawing/2014/main" id="{BDB73898-427C-4EF4-AD68-AB4555B8A3A5}"/>
              </a:ext>
            </a:extLst>
          </p:cNvPr>
          <p:cNvPicPr>
            <a:picLocks noChangeAspect="1"/>
          </p:cNvPicPr>
          <p:nvPr/>
        </p:nvPicPr>
        <p:blipFill>
          <a:blip r:embed="rId5"/>
          <a:stretch>
            <a:fillRect/>
          </a:stretch>
        </p:blipFill>
        <p:spPr>
          <a:xfrm>
            <a:off x="4915953" y="0"/>
            <a:ext cx="4228047" cy="3254630"/>
          </a:xfrm>
          <a:prstGeom prst="rect">
            <a:avLst/>
          </a:prstGeom>
        </p:spPr>
      </p:pic>
      <p:sp>
        <p:nvSpPr>
          <p:cNvPr id="2" name="TextBox 1">
            <a:extLst>
              <a:ext uri="{FF2B5EF4-FFF2-40B4-BE49-F238E27FC236}">
                <a16:creationId xmlns:a16="http://schemas.microsoft.com/office/drawing/2014/main" id="{50D4CB5B-5F71-4428-8123-1BDA1331F010}"/>
              </a:ext>
            </a:extLst>
          </p:cNvPr>
          <p:cNvSpPr txBox="1"/>
          <p:nvPr/>
        </p:nvSpPr>
        <p:spPr>
          <a:xfrm>
            <a:off x="2222561" y="3764400"/>
            <a:ext cx="1845377" cy="307777"/>
          </a:xfrm>
          <a:prstGeom prst="rect">
            <a:avLst/>
          </a:prstGeom>
          <a:noFill/>
        </p:spPr>
        <p:txBody>
          <a:bodyPr wrap="none" rtlCol="0">
            <a:spAutoFit/>
          </a:bodyPr>
          <a:lstStyle/>
          <a:p>
            <a:r>
              <a:rPr lang="en-MY" b="1" dirty="0">
                <a:solidFill>
                  <a:srgbClr val="FF6600"/>
                </a:solidFill>
                <a:effectLst>
                  <a:outerShdw blurRad="38100" dist="38100" dir="2700000" algn="tl">
                    <a:srgbClr val="000000">
                      <a:alpha val="43137"/>
                    </a:srgbClr>
                  </a:outerShdw>
                </a:effectLst>
                <a:latin typeface="Montserrat ExtraBold" panose="00000900000000000000" pitchFamily="2" charset="0"/>
              </a:rPr>
              <a:t>IMD316   | WEEK 1</a:t>
            </a:r>
          </a:p>
        </p:txBody>
      </p:sp>
      <p:sp>
        <p:nvSpPr>
          <p:cNvPr id="4" name="TextBox 3">
            <a:extLst>
              <a:ext uri="{FF2B5EF4-FFF2-40B4-BE49-F238E27FC236}">
                <a16:creationId xmlns:a16="http://schemas.microsoft.com/office/drawing/2014/main" id="{F7D29DD2-F81A-DA43-C259-84A78B265224}"/>
              </a:ext>
            </a:extLst>
          </p:cNvPr>
          <p:cNvSpPr txBox="1"/>
          <p:nvPr/>
        </p:nvSpPr>
        <p:spPr>
          <a:xfrm>
            <a:off x="3285460" y="4569258"/>
            <a:ext cx="2608406" cy="307777"/>
          </a:xfrm>
          <a:prstGeom prst="rect">
            <a:avLst/>
          </a:prstGeom>
          <a:noFill/>
        </p:spPr>
        <p:txBody>
          <a:bodyPr wrap="none" rtlCol="0">
            <a:spAutoFit/>
          </a:bodyPr>
          <a:lstStyle/>
          <a:p>
            <a:r>
              <a:rPr lang="en-US" dirty="0">
                <a:latin typeface="Aharoni" panose="02010803020104030203" pitchFamily="2" charset="-79"/>
                <a:cs typeface="Aharoni" panose="02010803020104030203" pitchFamily="2" charset="-79"/>
              </a:rPr>
              <a:t>MOHD AKMAL FAIZ OSMAN</a:t>
            </a:r>
            <a:endParaRPr lang="en-MY" dirty="0">
              <a:latin typeface="Aharoni" panose="02010803020104030203" pitchFamily="2" charset="-79"/>
              <a:cs typeface="Aharoni" panose="02010803020104030203" pitchFamily="2" charset="-79"/>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4"/>
          <p:cNvSpPr txBox="1">
            <a:spLocks noGrp="1"/>
          </p:cNvSpPr>
          <p:nvPr>
            <p:ph type="title"/>
          </p:nvPr>
        </p:nvSpPr>
        <p:spPr>
          <a:xfrm>
            <a:off x="508000" y="816165"/>
            <a:ext cx="2380342" cy="33276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sz="2000" dirty="0"/>
              <a:t>Multimedia Components</a:t>
            </a:r>
            <a:endParaRPr sz="2000" dirty="0"/>
          </a:p>
        </p:txBody>
      </p:sp>
      <p:sp>
        <p:nvSpPr>
          <p:cNvPr id="69" name="Google Shape;69;p14"/>
          <p:cNvSpPr txBox="1">
            <a:spLocks noGrp="1"/>
          </p:cNvSpPr>
          <p:nvPr>
            <p:ph type="body" idx="1"/>
          </p:nvPr>
        </p:nvSpPr>
        <p:spPr>
          <a:xfrm>
            <a:off x="4408915" y="649622"/>
            <a:ext cx="5247970" cy="4417652"/>
          </a:xfrm>
          <a:prstGeom prst="rect">
            <a:avLst/>
          </a:prstGeom>
        </p:spPr>
        <p:txBody>
          <a:bodyPr spcFirstLastPara="1" wrap="square" lIns="0" tIns="0" rIns="0" bIns="0" anchor="t" anchorCtr="0">
            <a:noAutofit/>
          </a:bodyPr>
          <a:lstStyle/>
          <a:p>
            <a:pPr eaLnBrk="1" hangingPunct="1">
              <a:buFont typeface="Arial" charset="0"/>
              <a:buNone/>
              <a:defRPr/>
            </a:pPr>
            <a:r>
              <a:rPr lang="en-US" sz="1800" b="1" dirty="0">
                <a:solidFill>
                  <a:schemeClr val="tx1">
                    <a:lumMod val="85000"/>
                    <a:lumOff val="15000"/>
                  </a:schemeClr>
                </a:solidFill>
                <a:latin typeface="+mn-lt"/>
              </a:rPr>
              <a:t>Text</a:t>
            </a:r>
          </a:p>
          <a:p>
            <a:pPr eaLnBrk="1" hangingPunct="1">
              <a:buFont typeface="Arial" charset="0"/>
              <a:buNone/>
              <a:defRPr/>
            </a:pPr>
            <a:r>
              <a:rPr lang="en-US" sz="1800" b="1" dirty="0">
                <a:solidFill>
                  <a:schemeClr val="tx1">
                    <a:lumMod val="85000"/>
                    <a:lumOff val="15000"/>
                  </a:schemeClr>
                </a:solidFill>
                <a:latin typeface="+mn-lt"/>
              </a:rPr>
              <a:t>Graphics</a:t>
            </a:r>
          </a:p>
          <a:p>
            <a:pPr eaLnBrk="1" hangingPunct="1">
              <a:buFont typeface="Arial" charset="0"/>
              <a:buNone/>
              <a:defRPr/>
            </a:pPr>
            <a:r>
              <a:rPr lang="en-US" b="1" dirty="0">
                <a:solidFill>
                  <a:schemeClr val="tx1">
                    <a:lumMod val="85000"/>
                    <a:lumOff val="15000"/>
                  </a:schemeClr>
                </a:solidFill>
                <a:latin typeface="+mn-lt"/>
              </a:rPr>
              <a:t>Audio</a:t>
            </a:r>
          </a:p>
          <a:p>
            <a:pPr eaLnBrk="1" hangingPunct="1">
              <a:buFont typeface="Arial" charset="0"/>
              <a:buNone/>
              <a:defRPr/>
            </a:pPr>
            <a:r>
              <a:rPr lang="en-US" sz="1800" b="1" dirty="0">
                <a:solidFill>
                  <a:schemeClr val="tx1">
                    <a:lumMod val="85000"/>
                    <a:lumOff val="15000"/>
                  </a:schemeClr>
                </a:solidFill>
                <a:latin typeface="+mn-lt"/>
              </a:rPr>
              <a:t>Animation </a:t>
            </a:r>
          </a:p>
          <a:p>
            <a:pPr eaLnBrk="1" hangingPunct="1">
              <a:buFont typeface="Arial" charset="0"/>
              <a:buNone/>
              <a:defRPr/>
            </a:pPr>
            <a:r>
              <a:rPr lang="en-US" b="1" dirty="0">
                <a:solidFill>
                  <a:schemeClr val="tx1">
                    <a:lumMod val="85000"/>
                    <a:lumOff val="15000"/>
                  </a:schemeClr>
                </a:solidFill>
                <a:latin typeface="+mn-lt"/>
              </a:rPr>
              <a:t>Video</a:t>
            </a:r>
            <a:endParaRPr lang="en-US" sz="1800" b="1" dirty="0">
              <a:solidFill>
                <a:schemeClr val="tx1">
                  <a:lumMod val="85000"/>
                  <a:lumOff val="15000"/>
                </a:schemeClr>
              </a:solidFill>
              <a:latin typeface="+mn-lt"/>
            </a:endParaRPr>
          </a:p>
          <a:p>
            <a:pPr marL="171450" indent="-171450" algn="just">
              <a:lnSpc>
                <a:spcPct val="100000"/>
              </a:lnSpc>
              <a:spcBef>
                <a:spcPts val="0"/>
              </a:spcBef>
              <a:buClr>
                <a:schemeClr val="dk1"/>
              </a:buClr>
              <a:buSzPts val="1100"/>
            </a:pPr>
            <a:endParaRPr lang="en-MY" dirty="0">
              <a:solidFill>
                <a:srgbClr val="000000"/>
              </a:solidFill>
            </a:endParaRPr>
          </a:p>
          <a:p>
            <a:pPr marL="171450" indent="-171450" algn="just">
              <a:buClr>
                <a:schemeClr val="dk1"/>
              </a:buClr>
              <a:buSzPts val="1100"/>
            </a:pPr>
            <a:endParaRPr lang="en-MY" sz="1600" dirty="0">
              <a:solidFill>
                <a:srgbClr val="000000"/>
              </a:solidFill>
            </a:endParaRPr>
          </a:p>
          <a:p>
            <a:pPr marL="628650" lvl="1" indent="-171450" algn="just">
              <a:buClr>
                <a:schemeClr val="dk1"/>
              </a:buClr>
              <a:buSzPts val="1100"/>
            </a:pPr>
            <a:endParaRPr sz="2800" dirty="0">
              <a:solidFill>
                <a:srgbClr val="000000"/>
              </a:solidFill>
            </a:endParaRPr>
          </a:p>
        </p:txBody>
      </p:sp>
      <p:sp>
        <p:nvSpPr>
          <p:cNvPr id="71" name="Google Shape;71;p14"/>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10</a:t>
            </a:fld>
            <a:endParaRPr/>
          </a:p>
        </p:txBody>
      </p:sp>
      <p:pic>
        <p:nvPicPr>
          <p:cNvPr id="2" name="Picture 4">
            <a:extLst>
              <a:ext uri="{FF2B5EF4-FFF2-40B4-BE49-F238E27FC236}">
                <a16:creationId xmlns:a16="http://schemas.microsoft.com/office/drawing/2014/main" id="{E3BF06D9-B8F7-F1EC-7602-7EA8C2427D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5515" y="649622"/>
            <a:ext cx="5334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4">
            <a:extLst>
              <a:ext uri="{FF2B5EF4-FFF2-40B4-BE49-F238E27FC236}">
                <a16:creationId xmlns:a16="http://schemas.microsoft.com/office/drawing/2014/main" id="{36C6C059-A392-9E83-0703-0B7C13D729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5515" y="1408043"/>
            <a:ext cx="5334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4">
            <a:extLst>
              <a:ext uri="{FF2B5EF4-FFF2-40B4-BE49-F238E27FC236}">
                <a16:creationId xmlns:a16="http://schemas.microsoft.com/office/drawing/2014/main" id="{212CCF63-1080-8207-65AC-10D5CA3DE3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82219" y="1847005"/>
            <a:ext cx="5334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4">
            <a:extLst>
              <a:ext uri="{FF2B5EF4-FFF2-40B4-BE49-F238E27FC236}">
                <a16:creationId xmlns:a16="http://schemas.microsoft.com/office/drawing/2014/main" id="{3B9BD22A-CD5C-838F-4C21-BA05889A3A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5515" y="2202175"/>
            <a:ext cx="5334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4">
            <a:extLst>
              <a:ext uri="{FF2B5EF4-FFF2-40B4-BE49-F238E27FC236}">
                <a16:creationId xmlns:a16="http://schemas.microsoft.com/office/drawing/2014/main" id="{494A67CA-44B8-A0F5-EDB2-009FD696C1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5515" y="1034657"/>
            <a:ext cx="5334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718684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2226" name="Group 7">
            <a:extLst>
              <a:ext uri="{FF2B5EF4-FFF2-40B4-BE49-F238E27FC236}">
                <a16:creationId xmlns:a16="http://schemas.microsoft.com/office/drawing/2014/main" id="{C6DC98C7-2796-F0A2-DF80-D857CE739D3A}"/>
              </a:ext>
            </a:extLst>
          </p:cNvPr>
          <p:cNvGrpSpPr>
            <a:grpSpLocks/>
          </p:cNvGrpSpPr>
          <p:nvPr/>
        </p:nvGrpSpPr>
        <p:grpSpPr bwMode="auto">
          <a:xfrm>
            <a:off x="714375" y="0"/>
            <a:ext cx="7715250" cy="5143500"/>
            <a:chOff x="0" y="0"/>
            <a:chExt cx="10287000" cy="6858000"/>
          </a:xfrm>
        </p:grpSpPr>
        <p:pic>
          <p:nvPicPr>
            <p:cNvPr id="52236" name="Picture 4">
              <a:extLst>
                <a:ext uri="{FF2B5EF4-FFF2-40B4-BE49-F238E27FC236}">
                  <a16:creationId xmlns:a16="http://schemas.microsoft.com/office/drawing/2014/main" id="{14A58F57-F7AD-1133-E0AB-0DDEF83E3E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0287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a:extLst>
                <a:ext uri="{FF2B5EF4-FFF2-40B4-BE49-F238E27FC236}">
                  <a16:creationId xmlns:a16="http://schemas.microsoft.com/office/drawing/2014/main" id="{D1E7F6FE-F812-7FC2-60E6-A355C3C53287}"/>
                </a:ext>
              </a:extLst>
            </p:cNvPr>
            <p:cNvSpPr/>
            <p:nvPr/>
          </p:nvSpPr>
          <p:spPr>
            <a:xfrm>
              <a:off x="190500" y="152400"/>
              <a:ext cx="9906000" cy="6553200"/>
            </a:xfrm>
            <a:prstGeom prst="rect">
              <a:avLst/>
            </a:prstGeom>
            <a:solidFill>
              <a:schemeClr val="bg1">
                <a:lumMod val="85000"/>
                <a:alpha val="91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050" dirty="0"/>
            </a:p>
          </p:txBody>
        </p:sp>
      </p:grpSp>
      <p:sp>
        <p:nvSpPr>
          <p:cNvPr id="16387" name="Rectangle 3">
            <a:extLst>
              <a:ext uri="{FF2B5EF4-FFF2-40B4-BE49-F238E27FC236}">
                <a16:creationId xmlns:a16="http://schemas.microsoft.com/office/drawing/2014/main" id="{865518A2-D7A5-F4F5-6802-267898C21669}"/>
              </a:ext>
            </a:extLst>
          </p:cNvPr>
          <p:cNvSpPr>
            <a:spLocks noGrp="1" noChangeArrowheads="1"/>
          </p:cNvSpPr>
          <p:nvPr>
            <p:ph idx="4294967295"/>
          </p:nvPr>
        </p:nvSpPr>
        <p:spPr>
          <a:xfrm>
            <a:off x="1100138" y="800100"/>
            <a:ext cx="5800725" cy="3200400"/>
          </a:xfrm>
        </p:spPr>
        <p:txBody>
          <a:bodyPr rtlCol="0">
            <a:normAutofit/>
          </a:bodyPr>
          <a:lstStyle/>
          <a:p>
            <a:pPr>
              <a:lnSpc>
                <a:spcPct val="90000"/>
              </a:lnSpc>
              <a:buNone/>
              <a:defRPr/>
            </a:pPr>
            <a:r>
              <a:rPr lang="en-US" sz="2700" b="1" dirty="0">
                <a:solidFill>
                  <a:schemeClr val="tx2">
                    <a:lumMod val="10000"/>
                  </a:schemeClr>
                </a:solidFill>
                <a:latin typeface="Calibri" panose="020F0502020204030204" pitchFamily="34" charset="0"/>
                <a:cs typeface="Calibri" panose="020F0502020204030204" pitchFamily="34" charset="0"/>
              </a:rPr>
              <a:t>    Text</a:t>
            </a:r>
          </a:p>
          <a:p>
            <a:pPr lvl="1">
              <a:lnSpc>
                <a:spcPct val="90000"/>
              </a:lnSpc>
              <a:buNone/>
              <a:defRPr/>
            </a:pPr>
            <a:r>
              <a:rPr lang="en-US" sz="1800" b="1" dirty="0">
                <a:solidFill>
                  <a:schemeClr val="tx2">
                    <a:lumMod val="10000"/>
                  </a:schemeClr>
                </a:solidFill>
                <a:latin typeface="Calibri" panose="020F0502020204030204" pitchFamily="34" charset="0"/>
                <a:cs typeface="Calibri" panose="020F0502020204030204" pitchFamily="34" charset="0"/>
              </a:rPr>
              <a:t>	The actual written characters/words or the form of characters, special symbols, sign</a:t>
            </a:r>
          </a:p>
          <a:p>
            <a:pPr lvl="1">
              <a:lnSpc>
                <a:spcPct val="90000"/>
              </a:lnSpc>
              <a:buNone/>
              <a:defRPr/>
            </a:pPr>
            <a:r>
              <a:rPr lang="en-US" sz="1800" b="1" dirty="0">
                <a:solidFill>
                  <a:schemeClr val="tx2">
                    <a:lumMod val="10000"/>
                  </a:schemeClr>
                </a:solidFill>
                <a:latin typeface="Calibri" panose="020F0502020204030204" pitchFamily="34" charset="0"/>
                <a:cs typeface="Calibri" panose="020F0502020204030204" pitchFamily="34" charset="0"/>
              </a:rPr>
              <a:t>	Printed text</a:t>
            </a:r>
          </a:p>
          <a:p>
            <a:pPr lvl="1">
              <a:lnSpc>
                <a:spcPct val="90000"/>
              </a:lnSpc>
              <a:buNone/>
              <a:defRPr/>
            </a:pPr>
            <a:r>
              <a:rPr lang="en-US" sz="1800" b="1" dirty="0">
                <a:solidFill>
                  <a:schemeClr val="tx2">
                    <a:lumMod val="10000"/>
                  </a:schemeClr>
                </a:solidFill>
                <a:latin typeface="Calibri" panose="020F0502020204030204" pitchFamily="34" charset="0"/>
                <a:cs typeface="Calibri" panose="020F0502020204030204" pitchFamily="34" charset="0"/>
              </a:rPr>
              <a:t>	Scanned text</a:t>
            </a:r>
          </a:p>
          <a:p>
            <a:pPr lvl="1">
              <a:lnSpc>
                <a:spcPct val="90000"/>
              </a:lnSpc>
              <a:buNone/>
              <a:defRPr/>
            </a:pPr>
            <a:r>
              <a:rPr lang="en-US" sz="1800" b="1" dirty="0">
                <a:solidFill>
                  <a:schemeClr val="tx2">
                    <a:lumMod val="10000"/>
                  </a:schemeClr>
                </a:solidFill>
                <a:latin typeface="Calibri" panose="020F0502020204030204" pitchFamily="34" charset="0"/>
                <a:cs typeface="Calibri" panose="020F0502020204030204" pitchFamily="34" charset="0"/>
              </a:rPr>
              <a:t>	Electronic text</a:t>
            </a:r>
          </a:p>
          <a:p>
            <a:pPr lvl="1">
              <a:lnSpc>
                <a:spcPct val="90000"/>
              </a:lnSpc>
              <a:buNone/>
              <a:defRPr/>
            </a:pPr>
            <a:r>
              <a:rPr lang="en-US" sz="1800" b="1" dirty="0">
                <a:solidFill>
                  <a:schemeClr val="tx2">
                    <a:lumMod val="10000"/>
                  </a:schemeClr>
                </a:solidFill>
                <a:latin typeface="Calibri" panose="020F0502020204030204" pitchFamily="34" charset="0"/>
                <a:cs typeface="Calibri" panose="020F0502020204030204" pitchFamily="34" charset="0"/>
              </a:rPr>
              <a:t>	Hypertext</a:t>
            </a:r>
          </a:p>
          <a:p>
            <a:pPr lvl="1">
              <a:lnSpc>
                <a:spcPct val="90000"/>
              </a:lnSpc>
              <a:defRPr/>
            </a:pPr>
            <a:endParaRPr lang="en-US" sz="1800" b="1" dirty="0">
              <a:solidFill>
                <a:schemeClr val="tx1">
                  <a:lumMod val="85000"/>
                  <a:lumOff val="15000"/>
                </a:schemeClr>
              </a:solidFill>
              <a:cs typeface="Times New Roman" pitchFamily="18" charset="0"/>
            </a:endParaRPr>
          </a:p>
          <a:p>
            <a:pPr lvl="1">
              <a:lnSpc>
                <a:spcPct val="90000"/>
              </a:lnSpc>
              <a:buNone/>
              <a:defRPr/>
            </a:pPr>
            <a:endParaRPr lang="en-US" sz="1800" b="1" dirty="0">
              <a:solidFill>
                <a:schemeClr val="tx1">
                  <a:lumMod val="85000"/>
                  <a:lumOff val="15000"/>
                </a:schemeClr>
              </a:solidFill>
            </a:endParaRPr>
          </a:p>
        </p:txBody>
      </p:sp>
      <p:pic>
        <p:nvPicPr>
          <p:cNvPr id="52229" name="Picture 2">
            <a:extLst>
              <a:ext uri="{FF2B5EF4-FFF2-40B4-BE49-F238E27FC236}">
                <a16:creationId xmlns:a16="http://schemas.microsoft.com/office/drawing/2014/main" id="{01CFF9D2-4701-98B4-9F0B-433FAAA67C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1550" y="8572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30" name="Picture 5">
            <a:extLst>
              <a:ext uri="{FF2B5EF4-FFF2-40B4-BE49-F238E27FC236}">
                <a16:creationId xmlns:a16="http://schemas.microsoft.com/office/drawing/2014/main" id="{A217934F-2839-11A5-A977-14A051F8E41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14500" y="1314450"/>
            <a:ext cx="2286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31" name="Picture 5">
            <a:extLst>
              <a:ext uri="{FF2B5EF4-FFF2-40B4-BE49-F238E27FC236}">
                <a16:creationId xmlns:a16="http://schemas.microsoft.com/office/drawing/2014/main" id="{CD06A775-69F8-4FEC-8F80-8554DC8734C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14500" y="1885950"/>
            <a:ext cx="2286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32" name="Picture 5">
            <a:extLst>
              <a:ext uri="{FF2B5EF4-FFF2-40B4-BE49-F238E27FC236}">
                <a16:creationId xmlns:a16="http://schemas.microsoft.com/office/drawing/2014/main" id="{FB4F4D00-04F3-6B2D-95AC-93332859A31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14500" y="2337134"/>
            <a:ext cx="2286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33" name="Picture 5">
            <a:extLst>
              <a:ext uri="{FF2B5EF4-FFF2-40B4-BE49-F238E27FC236}">
                <a16:creationId xmlns:a16="http://schemas.microsoft.com/office/drawing/2014/main" id="{C4A24035-00CF-DBB3-9166-28F7BA37574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14500" y="2680034"/>
            <a:ext cx="2286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34" name="Picture 5">
            <a:extLst>
              <a:ext uri="{FF2B5EF4-FFF2-40B4-BE49-F238E27FC236}">
                <a16:creationId xmlns:a16="http://schemas.microsoft.com/office/drawing/2014/main" id="{04435EE8-FE88-453F-FC9A-192C8ADB538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14500" y="3080084"/>
            <a:ext cx="2286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35" name="Picture 13">
            <a:extLst>
              <a:ext uri="{FF2B5EF4-FFF2-40B4-BE49-F238E27FC236}">
                <a16:creationId xmlns:a16="http://schemas.microsoft.com/office/drawing/2014/main" id="{838EB3C2-8A56-2BC8-4784-93E16148866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00501" y="2059781"/>
            <a:ext cx="4108847" cy="27967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cut/>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3250" name="Group 7">
            <a:extLst>
              <a:ext uri="{FF2B5EF4-FFF2-40B4-BE49-F238E27FC236}">
                <a16:creationId xmlns:a16="http://schemas.microsoft.com/office/drawing/2014/main" id="{6C64B60D-60CE-90DB-CFB7-CB35809A9F60}"/>
              </a:ext>
            </a:extLst>
          </p:cNvPr>
          <p:cNvGrpSpPr>
            <a:grpSpLocks/>
          </p:cNvGrpSpPr>
          <p:nvPr/>
        </p:nvGrpSpPr>
        <p:grpSpPr bwMode="auto">
          <a:xfrm>
            <a:off x="714375" y="0"/>
            <a:ext cx="7715250" cy="5143500"/>
            <a:chOff x="0" y="0"/>
            <a:chExt cx="10287000" cy="6858000"/>
          </a:xfrm>
        </p:grpSpPr>
        <p:pic>
          <p:nvPicPr>
            <p:cNvPr id="53262" name="Picture 4">
              <a:extLst>
                <a:ext uri="{FF2B5EF4-FFF2-40B4-BE49-F238E27FC236}">
                  <a16:creationId xmlns:a16="http://schemas.microsoft.com/office/drawing/2014/main" id="{6FEF5819-926B-9CB9-692A-6EBB3528C4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0287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a:extLst>
                <a:ext uri="{FF2B5EF4-FFF2-40B4-BE49-F238E27FC236}">
                  <a16:creationId xmlns:a16="http://schemas.microsoft.com/office/drawing/2014/main" id="{65C25621-10BC-0B55-AEE4-E03837A4806F}"/>
                </a:ext>
              </a:extLst>
            </p:cNvPr>
            <p:cNvSpPr/>
            <p:nvPr/>
          </p:nvSpPr>
          <p:spPr>
            <a:xfrm>
              <a:off x="190500" y="152400"/>
              <a:ext cx="9906000" cy="6553200"/>
            </a:xfrm>
            <a:prstGeom prst="rect">
              <a:avLst/>
            </a:prstGeom>
            <a:solidFill>
              <a:schemeClr val="bg1">
                <a:lumMod val="85000"/>
                <a:alpha val="91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050" dirty="0"/>
            </a:p>
          </p:txBody>
        </p:sp>
      </p:grpSp>
      <p:sp>
        <p:nvSpPr>
          <p:cNvPr id="16387" name="Rectangle 3">
            <a:extLst>
              <a:ext uri="{FF2B5EF4-FFF2-40B4-BE49-F238E27FC236}">
                <a16:creationId xmlns:a16="http://schemas.microsoft.com/office/drawing/2014/main" id="{C77414EC-6309-9224-64D3-5A6ADC494BFA}"/>
              </a:ext>
            </a:extLst>
          </p:cNvPr>
          <p:cNvSpPr>
            <a:spLocks noGrp="1" noChangeArrowheads="1"/>
          </p:cNvSpPr>
          <p:nvPr>
            <p:ph idx="4294967295"/>
          </p:nvPr>
        </p:nvSpPr>
        <p:spPr>
          <a:xfrm>
            <a:off x="1117996" y="1072752"/>
            <a:ext cx="5800725" cy="3200400"/>
          </a:xfrm>
        </p:spPr>
        <p:txBody>
          <a:bodyPr rtlCol="0">
            <a:normAutofit/>
          </a:bodyPr>
          <a:lstStyle/>
          <a:p>
            <a:pPr>
              <a:lnSpc>
                <a:spcPct val="90000"/>
              </a:lnSpc>
              <a:buNone/>
              <a:defRPr/>
            </a:pPr>
            <a:r>
              <a:rPr lang="en-US" sz="2700" b="1" dirty="0">
                <a:solidFill>
                  <a:schemeClr val="tx2">
                    <a:lumMod val="10000"/>
                  </a:schemeClr>
                </a:solidFill>
                <a:latin typeface="Calibri" panose="020F0502020204030204" pitchFamily="34" charset="0"/>
                <a:cs typeface="Calibri" panose="020F0502020204030204" pitchFamily="34" charset="0"/>
              </a:rPr>
              <a:t>   Graphics</a:t>
            </a:r>
          </a:p>
          <a:p>
            <a:pPr lvl="1" eaLnBrk="1" hangingPunct="1">
              <a:buFont typeface="Arial" charset="0"/>
              <a:buNone/>
              <a:defRPr/>
            </a:pPr>
            <a:r>
              <a:rPr lang="en-US" sz="1800" b="1" dirty="0">
                <a:solidFill>
                  <a:schemeClr val="tx2">
                    <a:lumMod val="10000"/>
                  </a:schemeClr>
                </a:solidFill>
                <a:latin typeface="Calibri" panose="020F0502020204030204" pitchFamily="34" charset="0"/>
                <a:cs typeface="Calibri" panose="020F0502020204030204" pitchFamily="34" charset="0"/>
              </a:rPr>
              <a:t>	The picture or the illustration, drawing or diagram</a:t>
            </a:r>
          </a:p>
          <a:p>
            <a:pPr lvl="1" eaLnBrk="1" hangingPunct="1">
              <a:buFont typeface="Arial" charset="0"/>
              <a:buNone/>
              <a:defRPr/>
            </a:pPr>
            <a:r>
              <a:rPr lang="en-US" sz="1800" b="1" dirty="0">
                <a:solidFill>
                  <a:schemeClr val="tx2">
                    <a:lumMod val="10000"/>
                  </a:schemeClr>
                </a:solidFill>
                <a:latin typeface="Calibri" panose="020F0502020204030204" pitchFamily="34" charset="0"/>
                <a:cs typeface="Calibri" panose="020F0502020204030204" pitchFamily="34" charset="0"/>
              </a:rPr>
              <a:t>	Bitmaps</a:t>
            </a:r>
          </a:p>
          <a:p>
            <a:pPr lvl="1" eaLnBrk="1" hangingPunct="1">
              <a:buFont typeface="Arial" charset="0"/>
              <a:buNone/>
              <a:defRPr/>
            </a:pPr>
            <a:r>
              <a:rPr lang="en-US" sz="1800" b="1" dirty="0">
                <a:solidFill>
                  <a:schemeClr val="tx2">
                    <a:lumMod val="10000"/>
                  </a:schemeClr>
                </a:solidFill>
                <a:latin typeface="Calibri" panose="020F0502020204030204" pitchFamily="34" charset="0"/>
                <a:cs typeface="Calibri" panose="020F0502020204030204" pitchFamily="34" charset="0"/>
              </a:rPr>
              <a:t>	Vector images</a:t>
            </a:r>
          </a:p>
          <a:p>
            <a:pPr lvl="1" eaLnBrk="1" hangingPunct="1">
              <a:buFont typeface="Arial" charset="0"/>
              <a:buNone/>
              <a:defRPr/>
            </a:pPr>
            <a:r>
              <a:rPr lang="en-US" sz="1800" b="1" dirty="0">
                <a:solidFill>
                  <a:schemeClr val="tx2">
                    <a:lumMod val="10000"/>
                  </a:schemeClr>
                </a:solidFill>
                <a:latin typeface="Calibri" panose="020F0502020204030204" pitchFamily="34" charset="0"/>
                <a:cs typeface="Calibri" panose="020F0502020204030204" pitchFamily="34" charset="0"/>
              </a:rPr>
              <a:t>	Clipart</a:t>
            </a:r>
          </a:p>
          <a:p>
            <a:pPr lvl="1" eaLnBrk="1" hangingPunct="1">
              <a:buFont typeface="Arial" charset="0"/>
              <a:buNone/>
              <a:defRPr/>
            </a:pPr>
            <a:r>
              <a:rPr lang="en-US" sz="1800" b="1" dirty="0">
                <a:solidFill>
                  <a:schemeClr val="tx2">
                    <a:lumMod val="10000"/>
                  </a:schemeClr>
                </a:solidFill>
                <a:latin typeface="Calibri" panose="020F0502020204030204" pitchFamily="34" charset="0"/>
                <a:cs typeface="Calibri" panose="020F0502020204030204" pitchFamily="34" charset="0"/>
              </a:rPr>
              <a:t>	Digitized pictures</a:t>
            </a:r>
          </a:p>
          <a:p>
            <a:pPr lvl="1" eaLnBrk="1" hangingPunct="1">
              <a:buFont typeface="Arial" charset="0"/>
              <a:buNone/>
              <a:defRPr/>
            </a:pPr>
            <a:r>
              <a:rPr lang="en-US" sz="1800" b="1" dirty="0">
                <a:solidFill>
                  <a:schemeClr val="tx2">
                    <a:lumMod val="10000"/>
                  </a:schemeClr>
                </a:solidFill>
                <a:latin typeface="Calibri" panose="020F0502020204030204" pitchFamily="34" charset="0"/>
                <a:cs typeface="Calibri" panose="020F0502020204030204" pitchFamily="34" charset="0"/>
              </a:rPr>
              <a:t>	Hyper pictures</a:t>
            </a:r>
          </a:p>
          <a:p>
            <a:pPr lvl="1">
              <a:lnSpc>
                <a:spcPct val="90000"/>
              </a:lnSpc>
              <a:defRPr/>
            </a:pPr>
            <a:endParaRPr lang="en-US" sz="1800" b="1" dirty="0">
              <a:solidFill>
                <a:schemeClr val="tx2">
                  <a:lumMod val="10000"/>
                </a:schemeClr>
              </a:solidFill>
              <a:latin typeface="Calibri" panose="020F0502020204030204" pitchFamily="34" charset="0"/>
              <a:cs typeface="Calibri" panose="020F0502020204030204" pitchFamily="34" charset="0"/>
            </a:endParaRPr>
          </a:p>
          <a:p>
            <a:pPr lvl="1">
              <a:lnSpc>
                <a:spcPct val="90000"/>
              </a:lnSpc>
              <a:buNone/>
              <a:defRPr/>
            </a:pPr>
            <a:endParaRPr lang="en-US" sz="1800" b="1" dirty="0">
              <a:solidFill>
                <a:schemeClr val="tx2">
                  <a:lumMod val="10000"/>
                </a:schemeClr>
              </a:solidFill>
              <a:latin typeface="Calibri" panose="020F0502020204030204" pitchFamily="34" charset="0"/>
              <a:cs typeface="Calibri" panose="020F0502020204030204" pitchFamily="34" charset="0"/>
            </a:endParaRPr>
          </a:p>
        </p:txBody>
      </p:sp>
      <p:pic>
        <p:nvPicPr>
          <p:cNvPr id="53253" name="Picture 2">
            <a:extLst>
              <a:ext uri="{FF2B5EF4-FFF2-40B4-BE49-F238E27FC236}">
                <a16:creationId xmlns:a16="http://schemas.microsoft.com/office/drawing/2014/main" id="{3BDA2DBF-A532-B65D-C0D6-17BA26149B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1550" y="8572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254" name="Picture 5">
            <a:extLst>
              <a:ext uri="{FF2B5EF4-FFF2-40B4-BE49-F238E27FC236}">
                <a16:creationId xmlns:a16="http://schemas.microsoft.com/office/drawing/2014/main" id="{06D7D2C0-4824-FBC3-9282-D2D37A3B4A4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14500" y="1314450"/>
            <a:ext cx="2286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255" name="Picture 5">
            <a:extLst>
              <a:ext uri="{FF2B5EF4-FFF2-40B4-BE49-F238E27FC236}">
                <a16:creationId xmlns:a16="http://schemas.microsoft.com/office/drawing/2014/main" id="{9F8409AE-F724-B303-1552-16FEA451733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14500" y="1825696"/>
            <a:ext cx="2286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256" name="Picture 5">
            <a:extLst>
              <a:ext uri="{FF2B5EF4-FFF2-40B4-BE49-F238E27FC236}">
                <a16:creationId xmlns:a16="http://schemas.microsoft.com/office/drawing/2014/main" id="{480934A9-33FB-61B9-8E1D-0CE69ACD7F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14500" y="2280955"/>
            <a:ext cx="2286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257" name="Picture 5">
            <a:extLst>
              <a:ext uri="{FF2B5EF4-FFF2-40B4-BE49-F238E27FC236}">
                <a16:creationId xmlns:a16="http://schemas.microsoft.com/office/drawing/2014/main" id="{55F66D45-6751-5B24-707E-8FF7BE60607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14500" y="2704098"/>
            <a:ext cx="2286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258" name="Picture 5">
            <a:extLst>
              <a:ext uri="{FF2B5EF4-FFF2-40B4-BE49-F238E27FC236}">
                <a16:creationId xmlns:a16="http://schemas.microsoft.com/office/drawing/2014/main" id="{D968E0FC-461D-E09D-CCF4-9C8533CAF62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14500" y="3161298"/>
            <a:ext cx="2286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259" name="Picture 5">
            <a:extLst>
              <a:ext uri="{FF2B5EF4-FFF2-40B4-BE49-F238E27FC236}">
                <a16:creationId xmlns:a16="http://schemas.microsoft.com/office/drawing/2014/main" id="{53743EF5-AB17-0F44-F700-8C77F65B862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14500" y="3618498"/>
            <a:ext cx="2286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2" name="Picture 14" descr="F:\Academics\IMD205\New graphic for slides\misch\emo-loves.jpg">
            <a:extLst>
              <a:ext uri="{FF2B5EF4-FFF2-40B4-BE49-F238E27FC236}">
                <a16:creationId xmlns:a16="http://schemas.microsoft.com/office/drawing/2014/main" id="{1CDEFFD8-A352-BE7F-DA38-7189AD84777F}"/>
              </a:ext>
            </a:extLst>
          </p:cNvPr>
          <p:cNvPicPr>
            <a:picLocks noChangeAspect="1" noChangeArrowheads="1"/>
          </p:cNvPicPr>
          <p:nvPr/>
        </p:nvPicPr>
        <p:blipFill>
          <a:blip r:embed="rId5"/>
          <a:srcRect/>
          <a:stretch>
            <a:fillRect/>
          </a:stretch>
        </p:blipFill>
        <p:spPr bwMode="auto">
          <a:xfrm>
            <a:off x="6343650" y="1828800"/>
            <a:ext cx="1682354" cy="2234804"/>
          </a:xfrm>
          <a:prstGeom prst="rect">
            <a:avLst/>
          </a:prstGeom>
          <a:ln>
            <a:noFill/>
          </a:ln>
          <a:effectLst>
            <a:outerShdw blurRad="292100" dist="139700" dir="2700000" algn="tl" rotWithShape="0">
              <a:srgbClr val="333333">
                <a:alpha val="65000"/>
              </a:srgbClr>
            </a:outerShdw>
          </a:effectLst>
        </p:spPr>
      </p:pic>
      <p:pic>
        <p:nvPicPr>
          <p:cNvPr id="53261" name="Picture 15">
            <a:extLst>
              <a:ext uri="{FF2B5EF4-FFF2-40B4-BE49-F238E27FC236}">
                <a16:creationId xmlns:a16="http://schemas.microsoft.com/office/drawing/2014/main" id="{85703F95-24CB-490B-6935-1D31034CB08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57700" y="1828801"/>
            <a:ext cx="1743075" cy="22419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cut/>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4274" name="Group 7">
            <a:extLst>
              <a:ext uri="{FF2B5EF4-FFF2-40B4-BE49-F238E27FC236}">
                <a16:creationId xmlns:a16="http://schemas.microsoft.com/office/drawing/2014/main" id="{5DE3AE8D-0C9B-F74A-DB01-35CBF401EE64}"/>
              </a:ext>
            </a:extLst>
          </p:cNvPr>
          <p:cNvGrpSpPr>
            <a:grpSpLocks/>
          </p:cNvGrpSpPr>
          <p:nvPr/>
        </p:nvGrpSpPr>
        <p:grpSpPr bwMode="auto">
          <a:xfrm>
            <a:off x="714375" y="0"/>
            <a:ext cx="7715250" cy="5143500"/>
            <a:chOff x="0" y="0"/>
            <a:chExt cx="10287000" cy="6858000"/>
          </a:xfrm>
        </p:grpSpPr>
        <p:pic>
          <p:nvPicPr>
            <p:cNvPr id="54284" name="Picture 4">
              <a:extLst>
                <a:ext uri="{FF2B5EF4-FFF2-40B4-BE49-F238E27FC236}">
                  <a16:creationId xmlns:a16="http://schemas.microsoft.com/office/drawing/2014/main" id="{5B3570F4-6D57-DBF3-3B74-2521006166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0287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a:extLst>
                <a:ext uri="{FF2B5EF4-FFF2-40B4-BE49-F238E27FC236}">
                  <a16:creationId xmlns:a16="http://schemas.microsoft.com/office/drawing/2014/main" id="{3602FA39-AC45-7823-7D00-EFEEF6A93DA3}"/>
                </a:ext>
              </a:extLst>
            </p:cNvPr>
            <p:cNvSpPr/>
            <p:nvPr/>
          </p:nvSpPr>
          <p:spPr>
            <a:xfrm>
              <a:off x="190500" y="152400"/>
              <a:ext cx="9906000" cy="6553200"/>
            </a:xfrm>
            <a:prstGeom prst="rect">
              <a:avLst/>
            </a:prstGeom>
            <a:solidFill>
              <a:schemeClr val="bg1">
                <a:lumMod val="85000"/>
                <a:alpha val="91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050" dirty="0"/>
            </a:p>
          </p:txBody>
        </p:sp>
      </p:grpSp>
      <p:sp>
        <p:nvSpPr>
          <p:cNvPr id="16387" name="Rectangle 3">
            <a:extLst>
              <a:ext uri="{FF2B5EF4-FFF2-40B4-BE49-F238E27FC236}">
                <a16:creationId xmlns:a16="http://schemas.microsoft.com/office/drawing/2014/main" id="{8AE4792E-CA7A-CD6B-82A4-84B2C9540C27}"/>
              </a:ext>
            </a:extLst>
          </p:cNvPr>
          <p:cNvSpPr>
            <a:spLocks noGrp="1" noChangeArrowheads="1"/>
          </p:cNvSpPr>
          <p:nvPr>
            <p:ph idx="4294967295"/>
          </p:nvPr>
        </p:nvSpPr>
        <p:spPr>
          <a:xfrm>
            <a:off x="1200150" y="1212182"/>
            <a:ext cx="6286500" cy="2971800"/>
          </a:xfrm>
        </p:spPr>
        <p:txBody>
          <a:bodyPr rtlCol="0">
            <a:normAutofit fontScale="92500" lnSpcReduction="10000"/>
          </a:bodyPr>
          <a:lstStyle/>
          <a:p>
            <a:pPr>
              <a:lnSpc>
                <a:spcPct val="90000"/>
              </a:lnSpc>
              <a:buNone/>
              <a:defRPr/>
            </a:pPr>
            <a:r>
              <a:rPr lang="en-US" sz="2700" b="1" dirty="0">
                <a:solidFill>
                  <a:schemeClr val="tx2">
                    <a:lumMod val="10000"/>
                  </a:schemeClr>
                </a:solidFill>
                <a:latin typeface="Calibri" panose="020F0502020204030204" pitchFamily="34" charset="0"/>
                <a:cs typeface="Calibri" panose="020F0502020204030204" pitchFamily="34" charset="0"/>
              </a:rPr>
              <a:t>   Audio</a:t>
            </a:r>
          </a:p>
          <a:p>
            <a:pPr lvl="1">
              <a:buNone/>
              <a:defRPr/>
            </a:pPr>
            <a:r>
              <a:rPr lang="en-US" sz="1800" b="1" dirty="0">
                <a:solidFill>
                  <a:schemeClr val="tx2">
                    <a:lumMod val="10000"/>
                  </a:schemeClr>
                </a:solidFill>
                <a:latin typeface="Calibri" panose="020F0502020204030204" pitchFamily="34" charset="0"/>
                <a:cs typeface="Calibri" panose="020F0502020204030204" pitchFamily="34" charset="0"/>
              </a:rPr>
              <a:t>	Anything involved with hearing and sight. The range of frequencies within human hearing, which is approximately 20Hz at the low end to a high of 20,000Hz.</a:t>
            </a:r>
          </a:p>
          <a:p>
            <a:pPr lvl="2" eaLnBrk="1" hangingPunct="1">
              <a:lnSpc>
                <a:spcPct val="90000"/>
              </a:lnSpc>
              <a:buFont typeface="Arial" charset="0"/>
              <a:buChar char="•"/>
              <a:defRPr/>
            </a:pPr>
            <a:r>
              <a:rPr lang="en-US" sz="1500" b="1" dirty="0">
                <a:solidFill>
                  <a:schemeClr val="tx2">
                    <a:lumMod val="10000"/>
                  </a:schemeClr>
                </a:solidFill>
                <a:latin typeface="Calibri" panose="020F0502020204030204" pitchFamily="34" charset="0"/>
                <a:cs typeface="Calibri" panose="020F0502020204030204" pitchFamily="34" charset="0"/>
              </a:rPr>
              <a:t>MIDI – Musical Instruments Digital Interface</a:t>
            </a:r>
          </a:p>
          <a:p>
            <a:pPr lvl="2" eaLnBrk="1" hangingPunct="1">
              <a:lnSpc>
                <a:spcPct val="90000"/>
              </a:lnSpc>
              <a:buFont typeface="Arial" charset="0"/>
              <a:buChar char="•"/>
              <a:defRPr/>
            </a:pPr>
            <a:r>
              <a:rPr lang="en-US" sz="1500" b="1" dirty="0">
                <a:solidFill>
                  <a:schemeClr val="tx2">
                    <a:lumMod val="10000"/>
                  </a:schemeClr>
                </a:solidFill>
                <a:latin typeface="Calibri" panose="020F0502020204030204" pitchFamily="34" charset="0"/>
                <a:cs typeface="Calibri" panose="020F0502020204030204" pitchFamily="34" charset="0"/>
              </a:rPr>
              <a:t>Audio CD</a:t>
            </a:r>
          </a:p>
          <a:p>
            <a:pPr lvl="2" eaLnBrk="1" hangingPunct="1">
              <a:lnSpc>
                <a:spcPct val="90000"/>
              </a:lnSpc>
              <a:buFont typeface="Arial" charset="0"/>
              <a:buChar char="•"/>
              <a:defRPr/>
            </a:pPr>
            <a:r>
              <a:rPr lang="en-US" sz="1500" b="1" dirty="0">
                <a:solidFill>
                  <a:schemeClr val="tx2">
                    <a:lumMod val="10000"/>
                  </a:schemeClr>
                </a:solidFill>
                <a:latin typeface="Calibri" panose="020F0502020204030204" pitchFamily="34" charset="0"/>
                <a:cs typeface="Calibri" panose="020F0502020204030204" pitchFamily="34" charset="0"/>
              </a:rPr>
              <a:t>CD Plus, CD Extra and Enhanced CD</a:t>
            </a:r>
          </a:p>
          <a:p>
            <a:pPr lvl="2" eaLnBrk="1" hangingPunct="1">
              <a:lnSpc>
                <a:spcPct val="90000"/>
              </a:lnSpc>
              <a:buFont typeface="Arial" charset="0"/>
              <a:buChar char="•"/>
              <a:defRPr/>
            </a:pPr>
            <a:r>
              <a:rPr lang="en-US" sz="1500" b="1" dirty="0">
                <a:solidFill>
                  <a:schemeClr val="tx2">
                    <a:lumMod val="10000"/>
                  </a:schemeClr>
                </a:solidFill>
                <a:latin typeface="Calibri" panose="020F0502020204030204" pitchFamily="34" charset="0"/>
                <a:cs typeface="Calibri" panose="020F0502020204030204" pitchFamily="34" charset="0"/>
              </a:rPr>
              <a:t>MP3</a:t>
            </a:r>
          </a:p>
          <a:p>
            <a:pPr lvl="2" eaLnBrk="1" hangingPunct="1">
              <a:lnSpc>
                <a:spcPct val="90000"/>
              </a:lnSpc>
              <a:buFont typeface="Arial" charset="0"/>
              <a:buChar char="•"/>
              <a:defRPr/>
            </a:pPr>
            <a:r>
              <a:rPr lang="en-US" sz="1500" b="1" dirty="0" err="1">
                <a:solidFill>
                  <a:schemeClr val="tx2">
                    <a:lumMod val="10000"/>
                  </a:schemeClr>
                </a:solidFill>
                <a:latin typeface="Calibri" panose="020F0502020204030204" pitchFamily="34" charset="0"/>
                <a:cs typeface="Calibri" panose="020F0502020204030204" pitchFamily="34" charset="0"/>
              </a:rPr>
              <a:t>Hyperaudio</a:t>
            </a:r>
            <a:endParaRPr lang="en-US" sz="1500" b="1" dirty="0">
              <a:solidFill>
                <a:schemeClr val="tx2">
                  <a:lumMod val="10000"/>
                </a:schemeClr>
              </a:solidFill>
              <a:latin typeface="Calibri" panose="020F0502020204030204" pitchFamily="34" charset="0"/>
              <a:cs typeface="Calibri" panose="020F0502020204030204" pitchFamily="34" charset="0"/>
            </a:endParaRPr>
          </a:p>
          <a:p>
            <a:pPr lvl="1">
              <a:buNone/>
              <a:defRPr/>
            </a:pPr>
            <a:endParaRPr lang="en-US" sz="1800" b="1" dirty="0">
              <a:solidFill>
                <a:schemeClr val="tx2">
                  <a:lumMod val="10000"/>
                </a:schemeClr>
              </a:solidFill>
              <a:latin typeface="Calibri" panose="020F0502020204030204" pitchFamily="34" charset="0"/>
              <a:cs typeface="Calibri" panose="020F0502020204030204" pitchFamily="34" charset="0"/>
            </a:endParaRPr>
          </a:p>
          <a:p>
            <a:pPr lvl="1">
              <a:lnSpc>
                <a:spcPct val="90000"/>
              </a:lnSpc>
              <a:defRPr/>
            </a:pPr>
            <a:endParaRPr lang="en-US" sz="1800" b="1" dirty="0">
              <a:solidFill>
                <a:schemeClr val="tx2">
                  <a:lumMod val="10000"/>
                </a:schemeClr>
              </a:solidFill>
              <a:latin typeface="Calibri" panose="020F0502020204030204" pitchFamily="34" charset="0"/>
              <a:cs typeface="Calibri" panose="020F0502020204030204" pitchFamily="34" charset="0"/>
            </a:endParaRPr>
          </a:p>
          <a:p>
            <a:pPr lvl="1">
              <a:lnSpc>
                <a:spcPct val="90000"/>
              </a:lnSpc>
              <a:buNone/>
              <a:defRPr/>
            </a:pPr>
            <a:endParaRPr lang="en-US" sz="1800" b="1" dirty="0">
              <a:solidFill>
                <a:schemeClr val="tx2">
                  <a:lumMod val="10000"/>
                </a:schemeClr>
              </a:solidFill>
              <a:latin typeface="Calibri" panose="020F0502020204030204" pitchFamily="34" charset="0"/>
              <a:cs typeface="Calibri" panose="020F0502020204030204" pitchFamily="34" charset="0"/>
            </a:endParaRPr>
          </a:p>
        </p:txBody>
      </p:sp>
      <p:pic>
        <p:nvPicPr>
          <p:cNvPr id="54277" name="Picture 2">
            <a:extLst>
              <a:ext uri="{FF2B5EF4-FFF2-40B4-BE49-F238E27FC236}">
                <a16:creationId xmlns:a16="http://schemas.microsoft.com/office/drawing/2014/main" id="{DF2BA1A3-4D2F-B0D3-707C-764A38B7F86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1550" y="8572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278" name="Picture 5">
            <a:extLst>
              <a:ext uri="{FF2B5EF4-FFF2-40B4-BE49-F238E27FC236}">
                <a16:creationId xmlns:a16="http://schemas.microsoft.com/office/drawing/2014/main" id="{F05758E2-3F9F-CEBB-6790-0D0DF375990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14500" y="1257300"/>
            <a:ext cx="2286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4279" name="Group 22">
            <a:extLst>
              <a:ext uri="{FF2B5EF4-FFF2-40B4-BE49-F238E27FC236}">
                <a16:creationId xmlns:a16="http://schemas.microsoft.com/office/drawing/2014/main" id="{FBB82693-155D-C3C1-8BDC-9F31FF188A8C}"/>
              </a:ext>
            </a:extLst>
          </p:cNvPr>
          <p:cNvGrpSpPr>
            <a:grpSpLocks/>
          </p:cNvGrpSpPr>
          <p:nvPr/>
        </p:nvGrpSpPr>
        <p:grpSpPr bwMode="auto">
          <a:xfrm>
            <a:off x="971550" y="3886200"/>
            <a:ext cx="6686550" cy="914400"/>
            <a:chOff x="419100" y="3429000"/>
            <a:chExt cx="8915400" cy="1219200"/>
          </a:xfrm>
        </p:grpSpPr>
        <p:grpSp>
          <p:nvGrpSpPr>
            <p:cNvPr id="54280" name="Group 21">
              <a:extLst>
                <a:ext uri="{FF2B5EF4-FFF2-40B4-BE49-F238E27FC236}">
                  <a16:creationId xmlns:a16="http://schemas.microsoft.com/office/drawing/2014/main" id="{783F932C-6841-3D43-3CA0-E2BC803AD255}"/>
                </a:ext>
              </a:extLst>
            </p:cNvPr>
            <p:cNvGrpSpPr>
              <a:grpSpLocks/>
            </p:cNvGrpSpPr>
            <p:nvPr/>
          </p:nvGrpSpPr>
          <p:grpSpPr bwMode="auto">
            <a:xfrm>
              <a:off x="419100" y="3429000"/>
              <a:ext cx="8915400" cy="1219200"/>
              <a:chOff x="342900" y="2667000"/>
              <a:chExt cx="8915400" cy="1219200"/>
            </a:xfrm>
          </p:grpSpPr>
          <p:pic>
            <p:nvPicPr>
              <p:cNvPr id="54282" name="Picture 2">
                <a:extLst>
                  <a:ext uri="{FF2B5EF4-FFF2-40B4-BE49-F238E27FC236}">
                    <a16:creationId xmlns:a16="http://schemas.microsoft.com/office/drawing/2014/main" id="{AAAED6B2-8A79-495E-0B46-458F5EBC0AE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2900" y="2667000"/>
                <a:ext cx="60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Rectangle 3">
                <a:extLst>
                  <a:ext uri="{FF2B5EF4-FFF2-40B4-BE49-F238E27FC236}">
                    <a16:creationId xmlns:a16="http://schemas.microsoft.com/office/drawing/2014/main" id="{7A84428B-ED50-38A9-DE37-7B2DE2722258}"/>
                  </a:ext>
                </a:extLst>
              </p:cNvPr>
              <p:cNvSpPr txBox="1">
                <a:spLocks noChangeArrowheads="1"/>
              </p:cNvSpPr>
              <p:nvPr/>
            </p:nvSpPr>
            <p:spPr bwMode="auto">
              <a:xfrm>
                <a:off x="876300" y="2667000"/>
                <a:ext cx="8382000" cy="1219200"/>
              </a:xfrm>
              <a:prstGeom prst="rect">
                <a:avLst/>
              </a:prstGeom>
              <a:noFill/>
              <a:ln w="9525">
                <a:noFill/>
                <a:miter lim="800000"/>
                <a:headEnd/>
                <a:tailEnd/>
              </a:ln>
            </p:spPr>
            <p:txBody>
              <a:bodyPr>
                <a:normAutofit/>
              </a:bodyPr>
              <a:lstStyle/>
              <a:p>
                <a:pPr marL="257175" indent="-257175">
                  <a:lnSpc>
                    <a:spcPct val="90000"/>
                  </a:lnSpc>
                  <a:spcBef>
                    <a:spcPct val="20000"/>
                  </a:spcBef>
                  <a:defRPr/>
                </a:pPr>
                <a:r>
                  <a:rPr lang="en-US" sz="2700" b="1" dirty="0">
                    <a:solidFill>
                      <a:schemeClr val="tx2">
                        <a:lumMod val="10000"/>
                      </a:schemeClr>
                    </a:solidFill>
                    <a:latin typeface="+mn-lt"/>
                  </a:rPr>
                  <a:t>Sound</a:t>
                </a:r>
              </a:p>
              <a:p>
                <a:pPr marL="557213" lvl="1" indent="-214313">
                  <a:spcBef>
                    <a:spcPct val="20000"/>
                  </a:spcBef>
                  <a:defRPr/>
                </a:pPr>
                <a:r>
                  <a:rPr lang="en-US" sz="1050" b="1" dirty="0">
                    <a:solidFill>
                      <a:schemeClr val="tx2">
                        <a:lumMod val="10000"/>
                      </a:schemeClr>
                    </a:solidFill>
                    <a:latin typeface="+mn-lt"/>
                  </a:rPr>
                  <a:t>	</a:t>
                </a:r>
                <a:r>
                  <a:rPr lang="en-US" b="1" dirty="0">
                    <a:solidFill>
                      <a:schemeClr val="tx2">
                        <a:lumMod val="10000"/>
                      </a:schemeClr>
                    </a:solidFill>
                    <a:latin typeface="+mn-lt"/>
                  </a:rPr>
                  <a:t>Something that can be heard; an audible level of noise.</a:t>
                </a:r>
              </a:p>
              <a:p>
                <a:pPr marL="557213" lvl="1" indent="-214313">
                  <a:lnSpc>
                    <a:spcPct val="90000"/>
                  </a:lnSpc>
                  <a:spcBef>
                    <a:spcPct val="20000"/>
                  </a:spcBef>
                  <a:buFont typeface="Arial" pitchFamily="34" charset="0"/>
                  <a:buChar char="–"/>
                  <a:defRPr/>
                </a:pPr>
                <a:endParaRPr lang="en-US" sz="1050" b="1" dirty="0">
                  <a:solidFill>
                    <a:schemeClr val="tx2">
                      <a:lumMod val="10000"/>
                    </a:schemeClr>
                  </a:solidFill>
                  <a:latin typeface="+mn-lt"/>
                  <a:cs typeface="Times New Roman" pitchFamily="18" charset="0"/>
                </a:endParaRPr>
              </a:p>
              <a:p>
                <a:pPr marL="557213" lvl="1" indent="-214313">
                  <a:lnSpc>
                    <a:spcPct val="90000"/>
                  </a:lnSpc>
                  <a:spcBef>
                    <a:spcPct val="20000"/>
                  </a:spcBef>
                  <a:defRPr/>
                </a:pPr>
                <a:endParaRPr lang="en-US" sz="1050" b="1" dirty="0">
                  <a:solidFill>
                    <a:schemeClr val="tx2">
                      <a:lumMod val="10000"/>
                    </a:schemeClr>
                  </a:solidFill>
                  <a:latin typeface="+mn-lt"/>
                </a:endParaRPr>
              </a:p>
            </p:txBody>
          </p:sp>
        </p:grpSp>
        <p:pic>
          <p:nvPicPr>
            <p:cNvPr id="54281" name="Picture 5">
              <a:extLst>
                <a:ext uri="{FF2B5EF4-FFF2-40B4-BE49-F238E27FC236}">
                  <a16:creationId xmlns:a16="http://schemas.microsoft.com/office/drawing/2014/main" id="{8A068F55-80E6-5C1F-CF28-48C3C03738C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33500" y="411480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ransition>
    <p:cut/>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6322" name="Group 7">
            <a:extLst>
              <a:ext uri="{FF2B5EF4-FFF2-40B4-BE49-F238E27FC236}">
                <a16:creationId xmlns:a16="http://schemas.microsoft.com/office/drawing/2014/main" id="{C759C569-297A-09CD-C2C9-43705531E75A}"/>
              </a:ext>
            </a:extLst>
          </p:cNvPr>
          <p:cNvGrpSpPr>
            <a:grpSpLocks/>
          </p:cNvGrpSpPr>
          <p:nvPr/>
        </p:nvGrpSpPr>
        <p:grpSpPr bwMode="auto">
          <a:xfrm>
            <a:off x="714375" y="0"/>
            <a:ext cx="7715250" cy="5143500"/>
            <a:chOff x="0" y="0"/>
            <a:chExt cx="10287000" cy="6858000"/>
          </a:xfrm>
        </p:grpSpPr>
        <p:pic>
          <p:nvPicPr>
            <p:cNvPr id="56331" name="Picture 4">
              <a:extLst>
                <a:ext uri="{FF2B5EF4-FFF2-40B4-BE49-F238E27FC236}">
                  <a16:creationId xmlns:a16="http://schemas.microsoft.com/office/drawing/2014/main" id="{FE64A247-F73E-D3C7-A048-CE70EBE25E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0287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a:extLst>
                <a:ext uri="{FF2B5EF4-FFF2-40B4-BE49-F238E27FC236}">
                  <a16:creationId xmlns:a16="http://schemas.microsoft.com/office/drawing/2014/main" id="{74CB7D97-3840-8E18-0F50-1F6539C50E4F}"/>
                </a:ext>
              </a:extLst>
            </p:cNvPr>
            <p:cNvSpPr/>
            <p:nvPr/>
          </p:nvSpPr>
          <p:spPr>
            <a:xfrm>
              <a:off x="190500" y="152400"/>
              <a:ext cx="9906000" cy="6553200"/>
            </a:xfrm>
            <a:prstGeom prst="rect">
              <a:avLst/>
            </a:prstGeom>
            <a:solidFill>
              <a:schemeClr val="bg1">
                <a:lumMod val="85000"/>
                <a:alpha val="91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050" dirty="0"/>
            </a:p>
          </p:txBody>
        </p:sp>
      </p:grpSp>
      <p:sp>
        <p:nvSpPr>
          <p:cNvPr id="16387" name="Rectangle 3">
            <a:extLst>
              <a:ext uri="{FF2B5EF4-FFF2-40B4-BE49-F238E27FC236}">
                <a16:creationId xmlns:a16="http://schemas.microsoft.com/office/drawing/2014/main" id="{B7B3A975-1E89-4883-A444-CA3788FB56B8}"/>
              </a:ext>
            </a:extLst>
          </p:cNvPr>
          <p:cNvSpPr>
            <a:spLocks noGrp="1" noChangeArrowheads="1"/>
          </p:cNvSpPr>
          <p:nvPr>
            <p:ph idx="4294967295"/>
          </p:nvPr>
        </p:nvSpPr>
        <p:spPr>
          <a:xfrm>
            <a:off x="1200150" y="545933"/>
            <a:ext cx="5800725" cy="3200400"/>
          </a:xfrm>
        </p:spPr>
        <p:txBody>
          <a:bodyPr rtlCol="0">
            <a:normAutofit/>
          </a:bodyPr>
          <a:lstStyle/>
          <a:p>
            <a:pPr>
              <a:lnSpc>
                <a:spcPct val="90000"/>
              </a:lnSpc>
              <a:buNone/>
              <a:defRPr/>
            </a:pPr>
            <a:r>
              <a:rPr lang="en-US" sz="2700" b="1" dirty="0">
                <a:solidFill>
                  <a:schemeClr val="tx2">
                    <a:lumMod val="10000"/>
                  </a:schemeClr>
                </a:solidFill>
                <a:latin typeface="Calibri" panose="020F0502020204030204" pitchFamily="34" charset="0"/>
                <a:cs typeface="Calibri" panose="020F0502020204030204" pitchFamily="34" charset="0"/>
              </a:rPr>
              <a:t>  Animation</a:t>
            </a:r>
          </a:p>
          <a:p>
            <a:pPr lvl="1" eaLnBrk="1" hangingPunct="1">
              <a:lnSpc>
                <a:spcPct val="90000"/>
              </a:lnSpc>
              <a:buFont typeface="Arial" charset="0"/>
              <a:buNone/>
              <a:defRPr/>
            </a:pPr>
            <a:r>
              <a:rPr lang="en-US" sz="1800" b="1" dirty="0">
                <a:solidFill>
                  <a:schemeClr val="tx2">
                    <a:lumMod val="10000"/>
                  </a:schemeClr>
                </a:solidFill>
                <a:latin typeface="Calibri" panose="020F0502020204030204" pitchFamily="34" charset="0"/>
                <a:cs typeface="Calibri" panose="020F0502020204030204" pitchFamily="34" charset="0"/>
              </a:rPr>
              <a:t>	</a:t>
            </a:r>
            <a:r>
              <a:rPr lang="en-US" b="1" dirty="0">
                <a:solidFill>
                  <a:schemeClr val="tx2">
                    <a:lumMod val="10000"/>
                  </a:schemeClr>
                </a:solidFill>
                <a:latin typeface="Calibri" panose="020F0502020204030204" pitchFamily="34" charset="0"/>
                <a:cs typeface="Calibri" panose="020F0502020204030204" pitchFamily="34" charset="0"/>
              </a:rPr>
              <a:t>The use of computer to create movement on the screen</a:t>
            </a:r>
          </a:p>
          <a:p>
            <a:pPr lvl="1" eaLnBrk="1" hangingPunct="1">
              <a:lnSpc>
                <a:spcPct val="90000"/>
              </a:lnSpc>
              <a:buFont typeface="Arial" charset="0"/>
              <a:buNone/>
              <a:defRPr/>
            </a:pPr>
            <a:r>
              <a:rPr lang="en-US" b="1" dirty="0">
                <a:solidFill>
                  <a:schemeClr val="tx2">
                    <a:lumMod val="10000"/>
                  </a:schemeClr>
                </a:solidFill>
                <a:latin typeface="Calibri" panose="020F0502020204030204" pitchFamily="34" charset="0"/>
                <a:cs typeface="Calibri" panose="020F0502020204030204" pitchFamily="34" charset="0"/>
              </a:rPr>
              <a:t>	Frame Animation</a:t>
            </a:r>
          </a:p>
          <a:p>
            <a:pPr lvl="1" eaLnBrk="1" hangingPunct="1">
              <a:lnSpc>
                <a:spcPct val="90000"/>
              </a:lnSpc>
              <a:buFont typeface="Arial" charset="0"/>
              <a:buNone/>
              <a:defRPr/>
            </a:pPr>
            <a:r>
              <a:rPr lang="en-US" b="1" dirty="0">
                <a:solidFill>
                  <a:schemeClr val="tx2">
                    <a:lumMod val="10000"/>
                  </a:schemeClr>
                </a:solidFill>
                <a:latin typeface="Calibri" panose="020F0502020204030204" pitchFamily="34" charset="0"/>
                <a:cs typeface="Calibri" panose="020F0502020204030204" pitchFamily="34" charset="0"/>
              </a:rPr>
              <a:t>	Vector Animation</a:t>
            </a:r>
          </a:p>
          <a:p>
            <a:pPr lvl="1" eaLnBrk="1" hangingPunct="1">
              <a:lnSpc>
                <a:spcPct val="90000"/>
              </a:lnSpc>
              <a:buFont typeface="Arial" charset="0"/>
              <a:buNone/>
              <a:defRPr/>
            </a:pPr>
            <a:r>
              <a:rPr lang="en-US" b="1" dirty="0">
                <a:solidFill>
                  <a:schemeClr val="tx2">
                    <a:lumMod val="10000"/>
                  </a:schemeClr>
                </a:solidFill>
                <a:latin typeface="Calibri" panose="020F0502020204030204" pitchFamily="34" charset="0"/>
                <a:cs typeface="Calibri" panose="020F0502020204030204" pitchFamily="34" charset="0"/>
              </a:rPr>
              <a:t>	Morphing</a:t>
            </a:r>
          </a:p>
          <a:p>
            <a:pPr lvl="1">
              <a:lnSpc>
                <a:spcPct val="90000"/>
              </a:lnSpc>
              <a:buNone/>
              <a:defRPr/>
            </a:pPr>
            <a:endParaRPr lang="en-US" sz="1800" b="1" dirty="0">
              <a:solidFill>
                <a:schemeClr val="tx2">
                  <a:lumMod val="10000"/>
                </a:schemeClr>
              </a:solidFill>
            </a:endParaRPr>
          </a:p>
        </p:txBody>
      </p:sp>
      <p:pic>
        <p:nvPicPr>
          <p:cNvPr id="56325" name="Picture 2">
            <a:extLst>
              <a:ext uri="{FF2B5EF4-FFF2-40B4-BE49-F238E27FC236}">
                <a16:creationId xmlns:a16="http://schemas.microsoft.com/office/drawing/2014/main" id="{9CC1EFE3-501B-CA14-5E06-5A41C2C6204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1550" y="8572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326" name="Picture 5">
            <a:extLst>
              <a:ext uri="{FF2B5EF4-FFF2-40B4-BE49-F238E27FC236}">
                <a16:creationId xmlns:a16="http://schemas.microsoft.com/office/drawing/2014/main" id="{7435B74B-E39E-68E6-BB2D-5C4C4B2C55E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14500" y="1314450"/>
            <a:ext cx="2286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327" name="Picture 5">
            <a:extLst>
              <a:ext uri="{FF2B5EF4-FFF2-40B4-BE49-F238E27FC236}">
                <a16:creationId xmlns:a16="http://schemas.microsoft.com/office/drawing/2014/main" id="{7A06BD69-C37A-7E83-CF91-A0B27296AD8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14500" y="2000250"/>
            <a:ext cx="2286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328" name="Picture 5">
            <a:extLst>
              <a:ext uri="{FF2B5EF4-FFF2-40B4-BE49-F238E27FC236}">
                <a16:creationId xmlns:a16="http://schemas.microsoft.com/office/drawing/2014/main" id="{4CB1575F-C88F-A2D7-3175-2215721FB67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14500" y="2343150"/>
            <a:ext cx="2286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329" name="Picture 5">
            <a:extLst>
              <a:ext uri="{FF2B5EF4-FFF2-40B4-BE49-F238E27FC236}">
                <a16:creationId xmlns:a16="http://schemas.microsoft.com/office/drawing/2014/main" id="{6C9B6911-00F4-E1C0-479C-9F32A70E1B4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14500" y="2686050"/>
            <a:ext cx="2286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8" name="Picture 12" descr="F:\Academics\IMD205\New graphic for slides\misch\digital-animationBIG_26466t.jpg">
            <a:extLst>
              <a:ext uri="{FF2B5EF4-FFF2-40B4-BE49-F238E27FC236}">
                <a16:creationId xmlns:a16="http://schemas.microsoft.com/office/drawing/2014/main" id="{AE4FF53C-1B45-63DB-68BC-6015FB3A3D9E}"/>
              </a:ext>
            </a:extLst>
          </p:cNvPr>
          <p:cNvPicPr>
            <a:picLocks noChangeAspect="1" noChangeArrowheads="1"/>
          </p:cNvPicPr>
          <p:nvPr/>
        </p:nvPicPr>
        <p:blipFill>
          <a:blip r:embed="rId6"/>
          <a:srcRect/>
          <a:stretch>
            <a:fillRect/>
          </a:stretch>
        </p:blipFill>
        <p:spPr bwMode="auto">
          <a:xfrm>
            <a:off x="4229100" y="1885951"/>
            <a:ext cx="2557463" cy="2575322"/>
          </a:xfrm>
          <a:prstGeom prst="rect">
            <a:avLst/>
          </a:prstGeom>
          <a:ln>
            <a:noFill/>
          </a:ln>
          <a:effectLst>
            <a:outerShdw blurRad="292100" dist="139700" dir="2700000" algn="tl" rotWithShape="0">
              <a:srgbClr val="333333">
                <a:alpha val="65000"/>
              </a:srgbClr>
            </a:outerShdw>
          </a:effectLst>
        </p:spPr>
      </p:pic>
    </p:spTree>
  </p:cSld>
  <p:clrMapOvr>
    <a:masterClrMapping/>
  </p:clrMapOvr>
  <p:transition>
    <p:cut/>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8370" name="Group 7">
            <a:extLst>
              <a:ext uri="{FF2B5EF4-FFF2-40B4-BE49-F238E27FC236}">
                <a16:creationId xmlns:a16="http://schemas.microsoft.com/office/drawing/2014/main" id="{5E21BA09-BBFD-F98C-10FE-1476C78B4F3C}"/>
              </a:ext>
            </a:extLst>
          </p:cNvPr>
          <p:cNvGrpSpPr>
            <a:grpSpLocks/>
          </p:cNvGrpSpPr>
          <p:nvPr/>
        </p:nvGrpSpPr>
        <p:grpSpPr bwMode="auto">
          <a:xfrm>
            <a:off x="714375" y="0"/>
            <a:ext cx="7715250" cy="5143500"/>
            <a:chOff x="0" y="0"/>
            <a:chExt cx="10287000" cy="6858000"/>
          </a:xfrm>
        </p:grpSpPr>
        <p:pic>
          <p:nvPicPr>
            <p:cNvPr id="58379" name="Picture 4">
              <a:extLst>
                <a:ext uri="{FF2B5EF4-FFF2-40B4-BE49-F238E27FC236}">
                  <a16:creationId xmlns:a16="http://schemas.microsoft.com/office/drawing/2014/main" id="{BF5B38E8-5A2C-712F-A077-143057C143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0287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a:extLst>
                <a:ext uri="{FF2B5EF4-FFF2-40B4-BE49-F238E27FC236}">
                  <a16:creationId xmlns:a16="http://schemas.microsoft.com/office/drawing/2014/main" id="{07419D26-0599-9C05-DAA4-0F1F6AA855BB}"/>
                </a:ext>
              </a:extLst>
            </p:cNvPr>
            <p:cNvSpPr/>
            <p:nvPr/>
          </p:nvSpPr>
          <p:spPr>
            <a:xfrm>
              <a:off x="190500" y="152400"/>
              <a:ext cx="9906000" cy="6553200"/>
            </a:xfrm>
            <a:prstGeom prst="rect">
              <a:avLst/>
            </a:prstGeom>
            <a:solidFill>
              <a:schemeClr val="bg1">
                <a:lumMod val="85000"/>
                <a:alpha val="91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050" dirty="0"/>
            </a:p>
          </p:txBody>
        </p:sp>
      </p:grpSp>
      <p:sp>
        <p:nvSpPr>
          <p:cNvPr id="16387" name="Rectangle 3">
            <a:extLst>
              <a:ext uri="{FF2B5EF4-FFF2-40B4-BE49-F238E27FC236}">
                <a16:creationId xmlns:a16="http://schemas.microsoft.com/office/drawing/2014/main" id="{DD9061CD-270A-BCEF-D4D5-AD21D6265E1E}"/>
              </a:ext>
            </a:extLst>
          </p:cNvPr>
          <p:cNvSpPr>
            <a:spLocks noGrp="1" noChangeArrowheads="1"/>
          </p:cNvSpPr>
          <p:nvPr>
            <p:ph idx="4294967295"/>
          </p:nvPr>
        </p:nvSpPr>
        <p:spPr>
          <a:xfrm>
            <a:off x="1200150" y="1038900"/>
            <a:ext cx="5800725" cy="3200400"/>
          </a:xfrm>
        </p:spPr>
        <p:txBody>
          <a:bodyPr rtlCol="0">
            <a:normAutofit/>
          </a:bodyPr>
          <a:lstStyle/>
          <a:p>
            <a:pPr>
              <a:lnSpc>
                <a:spcPct val="90000"/>
              </a:lnSpc>
              <a:buNone/>
              <a:defRPr/>
            </a:pPr>
            <a:r>
              <a:rPr lang="en-US" sz="2700" b="1" dirty="0">
                <a:solidFill>
                  <a:schemeClr val="tx2">
                    <a:lumMod val="10000"/>
                  </a:schemeClr>
                </a:solidFill>
                <a:latin typeface="Calibri" panose="020F0502020204030204" pitchFamily="34" charset="0"/>
                <a:cs typeface="Calibri" panose="020F0502020204030204" pitchFamily="34" charset="0"/>
              </a:rPr>
              <a:t>  Video</a:t>
            </a:r>
          </a:p>
          <a:p>
            <a:pPr lvl="1">
              <a:lnSpc>
                <a:spcPct val="90000"/>
              </a:lnSpc>
              <a:buNone/>
              <a:defRPr/>
            </a:pPr>
            <a:r>
              <a:rPr lang="en-US" sz="1800" b="1" dirty="0">
                <a:solidFill>
                  <a:schemeClr val="tx2">
                    <a:lumMod val="10000"/>
                  </a:schemeClr>
                </a:solidFill>
                <a:latin typeface="Calibri" panose="020F0502020204030204" pitchFamily="34" charset="0"/>
                <a:cs typeface="Calibri" panose="020F0502020204030204" pitchFamily="34" charset="0"/>
              </a:rPr>
              <a:t>	</a:t>
            </a:r>
            <a:r>
              <a:rPr lang="en-US" b="1" dirty="0">
                <a:solidFill>
                  <a:schemeClr val="tx2">
                    <a:lumMod val="10000"/>
                  </a:schemeClr>
                </a:solidFill>
                <a:latin typeface="Calibri" panose="020F0502020204030204" pitchFamily="34" charset="0"/>
                <a:cs typeface="Calibri" panose="020F0502020204030204" pitchFamily="34" charset="0"/>
              </a:rPr>
              <a:t>The motion picture, and the rich and lively resource </a:t>
            </a:r>
          </a:p>
          <a:p>
            <a:pPr lvl="1">
              <a:lnSpc>
                <a:spcPct val="90000"/>
              </a:lnSpc>
              <a:buNone/>
              <a:defRPr/>
            </a:pPr>
            <a:r>
              <a:rPr lang="en-US" b="1" dirty="0">
                <a:solidFill>
                  <a:schemeClr val="tx2">
                    <a:lumMod val="10000"/>
                  </a:schemeClr>
                </a:solidFill>
                <a:latin typeface="Calibri" panose="020F0502020204030204" pitchFamily="34" charset="0"/>
                <a:cs typeface="Calibri" panose="020F0502020204030204" pitchFamily="34" charset="0"/>
              </a:rPr>
              <a:t>	Live Video Feeds</a:t>
            </a:r>
          </a:p>
          <a:p>
            <a:pPr lvl="1">
              <a:lnSpc>
                <a:spcPct val="90000"/>
              </a:lnSpc>
              <a:buNone/>
              <a:defRPr/>
            </a:pPr>
            <a:r>
              <a:rPr lang="en-US" b="1" dirty="0">
                <a:solidFill>
                  <a:schemeClr val="tx2">
                    <a:lumMod val="10000"/>
                  </a:schemeClr>
                </a:solidFill>
                <a:latin typeface="Calibri" panose="020F0502020204030204" pitchFamily="34" charset="0"/>
                <a:cs typeface="Calibri" panose="020F0502020204030204" pitchFamily="34" charset="0"/>
              </a:rPr>
              <a:t>	Video Tape</a:t>
            </a:r>
          </a:p>
          <a:p>
            <a:pPr lvl="1">
              <a:lnSpc>
                <a:spcPct val="90000"/>
              </a:lnSpc>
              <a:buNone/>
              <a:defRPr/>
            </a:pPr>
            <a:r>
              <a:rPr lang="en-US" b="1" dirty="0">
                <a:solidFill>
                  <a:schemeClr val="tx2">
                    <a:lumMod val="10000"/>
                  </a:schemeClr>
                </a:solidFill>
                <a:latin typeface="Calibri" panose="020F0502020204030204" pitchFamily="34" charset="0"/>
                <a:cs typeface="Calibri" panose="020F0502020204030204" pitchFamily="34" charset="0"/>
              </a:rPr>
              <a:t>	Video Disc</a:t>
            </a:r>
          </a:p>
          <a:p>
            <a:pPr lvl="1">
              <a:lnSpc>
                <a:spcPct val="90000"/>
              </a:lnSpc>
              <a:buNone/>
              <a:defRPr/>
            </a:pPr>
            <a:r>
              <a:rPr lang="en-US" b="1" dirty="0">
                <a:solidFill>
                  <a:schemeClr val="tx2">
                    <a:lumMod val="10000"/>
                  </a:schemeClr>
                </a:solidFill>
                <a:latin typeface="Calibri" panose="020F0502020204030204" pitchFamily="34" charset="0"/>
                <a:cs typeface="Calibri" panose="020F0502020204030204" pitchFamily="34" charset="0"/>
              </a:rPr>
              <a:t>	Digital Video </a:t>
            </a:r>
          </a:p>
          <a:p>
            <a:pPr lvl="1" eaLnBrk="1" hangingPunct="1">
              <a:lnSpc>
                <a:spcPct val="90000"/>
              </a:lnSpc>
              <a:buFont typeface="Arial" charset="0"/>
              <a:buNone/>
              <a:defRPr/>
            </a:pPr>
            <a:endParaRPr lang="en-US" b="1" dirty="0">
              <a:solidFill>
                <a:schemeClr val="tx2">
                  <a:lumMod val="10000"/>
                </a:schemeClr>
              </a:solidFill>
              <a:latin typeface="Calibri" panose="020F0502020204030204" pitchFamily="34" charset="0"/>
              <a:cs typeface="Calibri" panose="020F0502020204030204" pitchFamily="34" charset="0"/>
            </a:endParaRPr>
          </a:p>
          <a:p>
            <a:pPr lvl="1">
              <a:lnSpc>
                <a:spcPct val="90000"/>
              </a:lnSpc>
              <a:buNone/>
              <a:defRPr/>
            </a:pPr>
            <a:endParaRPr lang="en-US" sz="1800" b="1" dirty="0">
              <a:solidFill>
                <a:schemeClr val="tx2">
                  <a:lumMod val="10000"/>
                </a:schemeClr>
              </a:solidFill>
              <a:latin typeface="Calibri" panose="020F0502020204030204" pitchFamily="34" charset="0"/>
              <a:cs typeface="Calibri" panose="020F0502020204030204" pitchFamily="34" charset="0"/>
            </a:endParaRPr>
          </a:p>
        </p:txBody>
      </p:sp>
      <p:pic>
        <p:nvPicPr>
          <p:cNvPr id="58373" name="Picture 2">
            <a:extLst>
              <a:ext uri="{FF2B5EF4-FFF2-40B4-BE49-F238E27FC236}">
                <a16:creationId xmlns:a16="http://schemas.microsoft.com/office/drawing/2014/main" id="{0723E3C6-ECE1-EF3E-1258-AE0AD7FE2E8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1550" y="8572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374" name="Picture 5">
            <a:extLst>
              <a:ext uri="{FF2B5EF4-FFF2-40B4-BE49-F238E27FC236}">
                <a16:creationId xmlns:a16="http://schemas.microsoft.com/office/drawing/2014/main" id="{11E08C6F-44D2-04D0-7353-CB8004C6C43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14500" y="1371600"/>
            <a:ext cx="2286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375" name="Picture 5">
            <a:extLst>
              <a:ext uri="{FF2B5EF4-FFF2-40B4-BE49-F238E27FC236}">
                <a16:creationId xmlns:a16="http://schemas.microsoft.com/office/drawing/2014/main" id="{D31A38D8-93D8-E605-79A2-B1DCED461D0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14500" y="2000250"/>
            <a:ext cx="2286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376" name="Picture 5">
            <a:extLst>
              <a:ext uri="{FF2B5EF4-FFF2-40B4-BE49-F238E27FC236}">
                <a16:creationId xmlns:a16="http://schemas.microsoft.com/office/drawing/2014/main" id="{90A0E7F1-00C8-09EB-B75B-301E5B6B963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14500" y="2343150"/>
            <a:ext cx="2286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377" name="Picture 5">
            <a:extLst>
              <a:ext uri="{FF2B5EF4-FFF2-40B4-BE49-F238E27FC236}">
                <a16:creationId xmlns:a16="http://schemas.microsoft.com/office/drawing/2014/main" id="{F0CBC60C-286B-F57F-7213-2756D745AD9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14500" y="2686050"/>
            <a:ext cx="2286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378" name="Picture 5">
            <a:extLst>
              <a:ext uri="{FF2B5EF4-FFF2-40B4-BE49-F238E27FC236}">
                <a16:creationId xmlns:a16="http://schemas.microsoft.com/office/drawing/2014/main" id="{B5610331-D947-5A14-CABA-06C854A8920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14500" y="3028950"/>
            <a:ext cx="2286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cut/>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4"/>
          <p:cNvSpPr txBox="1">
            <a:spLocks noGrp="1"/>
          </p:cNvSpPr>
          <p:nvPr>
            <p:ph type="title"/>
          </p:nvPr>
        </p:nvSpPr>
        <p:spPr>
          <a:xfrm>
            <a:off x="508000" y="816165"/>
            <a:ext cx="2380342" cy="33276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sz="2000" dirty="0"/>
              <a:t>Uses of Multimedia</a:t>
            </a:r>
            <a:endParaRPr sz="2000" dirty="0"/>
          </a:p>
        </p:txBody>
      </p:sp>
      <p:sp>
        <p:nvSpPr>
          <p:cNvPr id="69" name="Google Shape;69;p14"/>
          <p:cNvSpPr txBox="1">
            <a:spLocks noGrp="1"/>
          </p:cNvSpPr>
          <p:nvPr>
            <p:ph type="body" idx="1"/>
          </p:nvPr>
        </p:nvSpPr>
        <p:spPr>
          <a:xfrm>
            <a:off x="4408915" y="649622"/>
            <a:ext cx="5247970" cy="4417652"/>
          </a:xfrm>
          <a:prstGeom prst="rect">
            <a:avLst/>
          </a:prstGeom>
        </p:spPr>
        <p:txBody>
          <a:bodyPr spcFirstLastPara="1" wrap="square" lIns="0" tIns="0" rIns="0" bIns="0" anchor="t" anchorCtr="0">
            <a:noAutofit/>
          </a:bodyPr>
          <a:lstStyle/>
          <a:p>
            <a:pPr eaLnBrk="1" hangingPunct="1">
              <a:buFont typeface="Arial" charset="0"/>
              <a:buNone/>
              <a:defRPr/>
            </a:pPr>
            <a:r>
              <a:rPr lang="en-US" sz="1800" b="1" dirty="0">
                <a:solidFill>
                  <a:schemeClr val="tx1">
                    <a:lumMod val="85000"/>
                    <a:lumOff val="15000"/>
                  </a:schemeClr>
                </a:solidFill>
                <a:latin typeface="+mn-lt"/>
              </a:rPr>
              <a:t>Business</a:t>
            </a:r>
          </a:p>
          <a:p>
            <a:pPr eaLnBrk="1" hangingPunct="1">
              <a:buFont typeface="Arial" charset="0"/>
              <a:buNone/>
              <a:defRPr/>
            </a:pPr>
            <a:r>
              <a:rPr lang="en-US" sz="1800" b="1" dirty="0">
                <a:solidFill>
                  <a:schemeClr val="tx1">
                    <a:lumMod val="85000"/>
                    <a:lumOff val="15000"/>
                  </a:schemeClr>
                </a:solidFill>
                <a:latin typeface="+mn-lt"/>
              </a:rPr>
              <a:t>Education</a:t>
            </a:r>
          </a:p>
          <a:p>
            <a:pPr eaLnBrk="1" hangingPunct="1">
              <a:buFont typeface="Arial" charset="0"/>
              <a:buNone/>
              <a:defRPr/>
            </a:pPr>
            <a:r>
              <a:rPr lang="en-US" b="1" dirty="0">
                <a:solidFill>
                  <a:schemeClr val="tx1">
                    <a:lumMod val="85000"/>
                    <a:lumOff val="15000"/>
                  </a:schemeClr>
                </a:solidFill>
                <a:latin typeface="+mn-lt"/>
              </a:rPr>
              <a:t>Home</a:t>
            </a:r>
          </a:p>
          <a:p>
            <a:pPr eaLnBrk="1" hangingPunct="1">
              <a:buFont typeface="Arial" charset="0"/>
              <a:buNone/>
              <a:defRPr/>
            </a:pPr>
            <a:r>
              <a:rPr lang="en-US" b="1" dirty="0">
                <a:solidFill>
                  <a:schemeClr val="tx1">
                    <a:lumMod val="85000"/>
                    <a:lumOff val="15000"/>
                  </a:schemeClr>
                </a:solidFill>
                <a:latin typeface="+mn-lt"/>
              </a:rPr>
              <a:t>Public</a:t>
            </a:r>
            <a:endParaRPr lang="en-US" sz="1800" b="1" dirty="0">
              <a:solidFill>
                <a:schemeClr val="tx1">
                  <a:lumMod val="85000"/>
                  <a:lumOff val="15000"/>
                </a:schemeClr>
              </a:solidFill>
              <a:latin typeface="+mn-lt"/>
            </a:endParaRPr>
          </a:p>
          <a:p>
            <a:pPr eaLnBrk="1" hangingPunct="1">
              <a:buFont typeface="Arial" charset="0"/>
              <a:buNone/>
              <a:defRPr/>
            </a:pPr>
            <a:endParaRPr lang="en-US" sz="1800" b="1" dirty="0">
              <a:solidFill>
                <a:schemeClr val="tx1">
                  <a:lumMod val="85000"/>
                  <a:lumOff val="15000"/>
                </a:schemeClr>
              </a:solidFill>
              <a:latin typeface="+mn-lt"/>
            </a:endParaRPr>
          </a:p>
          <a:p>
            <a:pPr marL="171450" indent="-171450" algn="just">
              <a:lnSpc>
                <a:spcPct val="100000"/>
              </a:lnSpc>
              <a:spcBef>
                <a:spcPts val="0"/>
              </a:spcBef>
              <a:buClr>
                <a:schemeClr val="dk1"/>
              </a:buClr>
              <a:buSzPts val="1100"/>
            </a:pPr>
            <a:endParaRPr lang="en-MY" dirty="0">
              <a:solidFill>
                <a:srgbClr val="000000"/>
              </a:solidFill>
            </a:endParaRPr>
          </a:p>
          <a:p>
            <a:pPr marL="171450" indent="-171450" algn="just">
              <a:buClr>
                <a:schemeClr val="dk1"/>
              </a:buClr>
              <a:buSzPts val="1100"/>
            </a:pPr>
            <a:endParaRPr lang="en-MY" sz="1600" dirty="0">
              <a:solidFill>
                <a:srgbClr val="000000"/>
              </a:solidFill>
            </a:endParaRPr>
          </a:p>
          <a:p>
            <a:pPr marL="628650" lvl="1" indent="-171450" algn="just">
              <a:buClr>
                <a:schemeClr val="dk1"/>
              </a:buClr>
              <a:buSzPts val="1100"/>
            </a:pPr>
            <a:endParaRPr sz="2800" dirty="0">
              <a:solidFill>
                <a:srgbClr val="000000"/>
              </a:solidFill>
            </a:endParaRPr>
          </a:p>
        </p:txBody>
      </p:sp>
      <p:sp>
        <p:nvSpPr>
          <p:cNvPr id="71" name="Google Shape;71;p14"/>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16</a:t>
            </a:fld>
            <a:endParaRPr/>
          </a:p>
        </p:txBody>
      </p:sp>
      <p:pic>
        <p:nvPicPr>
          <p:cNvPr id="2" name="Picture 4">
            <a:extLst>
              <a:ext uri="{FF2B5EF4-FFF2-40B4-BE49-F238E27FC236}">
                <a16:creationId xmlns:a16="http://schemas.microsoft.com/office/drawing/2014/main" id="{E3BF06D9-B8F7-F1EC-7602-7EA8C2427D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5515" y="649622"/>
            <a:ext cx="5334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4">
            <a:extLst>
              <a:ext uri="{FF2B5EF4-FFF2-40B4-BE49-F238E27FC236}">
                <a16:creationId xmlns:a16="http://schemas.microsoft.com/office/drawing/2014/main" id="{36C6C059-A392-9E83-0703-0B7C13D729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5515" y="1408043"/>
            <a:ext cx="5334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4">
            <a:extLst>
              <a:ext uri="{FF2B5EF4-FFF2-40B4-BE49-F238E27FC236}">
                <a16:creationId xmlns:a16="http://schemas.microsoft.com/office/drawing/2014/main" id="{212CCF63-1080-8207-65AC-10D5CA3DE3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82219" y="1847005"/>
            <a:ext cx="5334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4">
            <a:extLst>
              <a:ext uri="{FF2B5EF4-FFF2-40B4-BE49-F238E27FC236}">
                <a16:creationId xmlns:a16="http://schemas.microsoft.com/office/drawing/2014/main" id="{494A67CA-44B8-A0F5-EDB2-009FD696C1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5515" y="1034657"/>
            <a:ext cx="5334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099385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458" name="Group 7">
            <a:extLst>
              <a:ext uri="{FF2B5EF4-FFF2-40B4-BE49-F238E27FC236}">
                <a16:creationId xmlns:a16="http://schemas.microsoft.com/office/drawing/2014/main" id="{64D2E44B-A76C-3E73-CDD5-D026ADD59B87}"/>
              </a:ext>
            </a:extLst>
          </p:cNvPr>
          <p:cNvGrpSpPr>
            <a:grpSpLocks/>
          </p:cNvGrpSpPr>
          <p:nvPr/>
        </p:nvGrpSpPr>
        <p:grpSpPr bwMode="auto">
          <a:xfrm>
            <a:off x="714375" y="0"/>
            <a:ext cx="7715250" cy="5143500"/>
            <a:chOff x="0" y="0"/>
            <a:chExt cx="10287000" cy="6858000"/>
          </a:xfrm>
        </p:grpSpPr>
        <p:pic>
          <p:nvPicPr>
            <p:cNvPr id="19473" name="Picture 4">
              <a:extLst>
                <a:ext uri="{FF2B5EF4-FFF2-40B4-BE49-F238E27FC236}">
                  <a16:creationId xmlns:a16="http://schemas.microsoft.com/office/drawing/2014/main" id="{75151D61-D0F4-9E09-FD95-CF4D6DD20DC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0287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a:extLst>
                <a:ext uri="{FF2B5EF4-FFF2-40B4-BE49-F238E27FC236}">
                  <a16:creationId xmlns:a16="http://schemas.microsoft.com/office/drawing/2014/main" id="{4E4B42EE-3A62-A891-A2BC-32E6C503EF47}"/>
                </a:ext>
              </a:extLst>
            </p:cNvPr>
            <p:cNvSpPr/>
            <p:nvPr/>
          </p:nvSpPr>
          <p:spPr>
            <a:xfrm>
              <a:off x="190500" y="152400"/>
              <a:ext cx="9906000" cy="6553200"/>
            </a:xfrm>
            <a:prstGeom prst="rect">
              <a:avLst/>
            </a:prstGeom>
            <a:solidFill>
              <a:schemeClr val="bg1">
                <a:lumMod val="85000"/>
                <a:alpha val="91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050" dirty="0"/>
            </a:p>
          </p:txBody>
        </p:sp>
      </p:grpSp>
      <p:sp>
        <p:nvSpPr>
          <p:cNvPr id="9" name="Rectangle 3">
            <a:extLst>
              <a:ext uri="{FF2B5EF4-FFF2-40B4-BE49-F238E27FC236}">
                <a16:creationId xmlns:a16="http://schemas.microsoft.com/office/drawing/2014/main" id="{4E90AB6D-B297-57AA-3C47-CEFC184BDCA8}"/>
              </a:ext>
            </a:extLst>
          </p:cNvPr>
          <p:cNvSpPr txBox="1">
            <a:spLocks noChangeArrowheads="1"/>
          </p:cNvSpPr>
          <p:nvPr/>
        </p:nvSpPr>
        <p:spPr bwMode="auto">
          <a:xfrm>
            <a:off x="1907382" y="885826"/>
            <a:ext cx="5800725" cy="3200400"/>
          </a:xfrm>
          <a:prstGeom prst="rect">
            <a:avLst/>
          </a:prstGeom>
          <a:noFill/>
          <a:ln w="9525">
            <a:noFill/>
            <a:miter lim="800000"/>
            <a:headEnd/>
            <a:tailEnd/>
          </a:ln>
        </p:spPr>
        <p:txBody>
          <a:bodyPr>
            <a:normAutofit/>
          </a:bodyPr>
          <a:lstStyle/>
          <a:p>
            <a:pPr>
              <a:lnSpc>
                <a:spcPct val="90000"/>
              </a:lnSpc>
              <a:defRPr/>
            </a:pPr>
            <a:r>
              <a:rPr lang="en-US" sz="2700" b="1" dirty="0">
                <a:solidFill>
                  <a:schemeClr val="tx2">
                    <a:lumMod val="10000"/>
                  </a:schemeClr>
                </a:solidFill>
                <a:latin typeface="+mn-lt"/>
              </a:rPr>
              <a:t>Business</a:t>
            </a:r>
          </a:p>
          <a:p>
            <a:pPr lvl="1" algn="just">
              <a:lnSpc>
                <a:spcPct val="90000"/>
              </a:lnSpc>
              <a:defRPr/>
            </a:pPr>
            <a:endParaRPr lang="en-US" sz="1050" b="1" dirty="0">
              <a:solidFill>
                <a:schemeClr val="tx2">
                  <a:lumMod val="10000"/>
                </a:schemeClr>
              </a:solidFill>
              <a:latin typeface="+mn-lt"/>
              <a:cs typeface="Times New Roman" pitchFamily="18" charset="0"/>
            </a:endParaRPr>
          </a:p>
          <a:p>
            <a:pPr lvl="1" algn="just">
              <a:lnSpc>
                <a:spcPct val="90000"/>
              </a:lnSpc>
              <a:defRPr/>
            </a:pPr>
            <a:r>
              <a:rPr lang="en-US" sz="2100" b="1" dirty="0">
                <a:solidFill>
                  <a:schemeClr val="tx2">
                    <a:lumMod val="10000"/>
                  </a:schemeClr>
                </a:solidFill>
                <a:latin typeface="+mn-lt"/>
                <a:cs typeface="Times New Roman" pitchFamily="18" charset="0"/>
              </a:rPr>
              <a:t>To make business more effective</a:t>
            </a:r>
          </a:p>
          <a:p>
            <a:pPr lvl="1" algn="just">
              <a:lnSpc>
                <a:spcPct val="90000"/>
              </a:lnSpc>
              <a:defRPr/>
            </a:pPr>
            <a:r>
              <a:rPr lang="en-US" sz="2100" b="1" dirty="0">
                <a:solidFill>
                  <a:schemeClr val="tx2">
                    <a:lumMod val="10000"/>
                  </a:schemeClr>
                </a:solidFill>
                <a:latin typeface="+mn-lt"/>
                <a:cs typeface="Times New Roman" pitchFamily="18" charset="0"/>
              </a:rPr>
              <a:t>Presentation</a:t>
            </a:r>
          </a:p>
          <a:p>
            <a:pPr lvl="1" algn="just">
              <a:lnSpc>
                <a:spcPct val="90000"/>
              </a:lnSpc>
              <a:defRPr/>
            </a:pPr>
            <a:r>
              <a:rPr lang="en-US" sz="2100" b="1" dirty="0">
                <a:solidFill>
                  <a:schemeClr val="tx2">
                    <a:lumMod val="10000"/>
                  </a:schemeClr>
                </a:solidFill>
                <a:latin typeface="+mn-lt"/>
                <a:cs typeface="Times New Roman" pitchFamily="18" charset="0"/>
              </a:rPr>
              <a:t>Training</a:t>
            </a:r>
          </a:p>
          <a:p>
            <a:pPr lvl="1" algn="just">
              <a:lnSpc>
                <a:spcPct val="90000"/>
              </a:lnSpc>
              <a:defRPr/>
            </a:pPr>
            <a:r>
              <a:rPr lang="en-US" sz="2100" b="1" dirty="0">
                <a:solidFill>
                  <a:schemeClr val="tx2">
                    <a:lumMod val="10000"/>
                  </a:schemeClr>
                </a:solidFill>
                <a:latin typeface="+mn-lt"/>
                <a:cs typeface="Times New Roman" pitchFamily="18" charset="0"/>
              </a:rPr>
              <a:t>Marketing</a:t>
            </a:r>
          </a:p>
          <a:p>
            <a:pPr lvl="1" algn="just">
              <a:lnSpc>
                <a:spcPct val="90000"/>
              </a:lnSpc>
              <a:defRPr/>
            </a:pPr>
            <a:r>
              <a:rPr lang="en-US" sz="2100" b="1" dirty="0">
                <a:solidFill>
                  <a:schemeClr val="tx2">
                    <a:lumMod val="10000"/>
                  </a:schemeClr>
                </a:solidFill>
                <a:latin typeface="+mn-lt"/>
                <a:cs typeface="Times New Roman" pitchFamily="18" charset="0"/>
              </a:rPr>
              <a:t>Advertisement</a:t>
            </a:r>
          </a:p>
          <a:p>
            <a:pPr lvl="1" algn="just">
              <a:lnSpc>
                <a:spcPct val="90000"/>
              </a:lnSpc>
              <a:defRPr/>
            </a:pPr>
            <a:r>
              <a:rPr lang="en-US" sz="2100" b="1" dirty="0">
                <a:solidFill>
                  <a:schemeClr val="tx2">
                    <a:lumMod val="10000"/>
                  </a:schemeClr>
                </a:solidFill>
                <a:latin typeface="+mn-lt"/>
                <a:cs typeface="Times New Roman" pitchFamily="18" charset="0"/>
              </a:rPr>
              <a:t>Demonstration</a:t>
            </a:r>
          </a:p>
          <a:p>
            <a:pPr lvl="1" algn="just">
              <a:lnSpc>
                <a:spcPct val="90000"/>
              </a:lnSpc>
              <a:defRPr/>
            </a:pPr>
            <a:r>
              <a:rPr lang="en-US" sz="2100" b="1" dirty="0">
                <a:solidFill>
                  <a:schemeClr val="tx2">
                    <a:lumMod val="10000"/>
                  </a:schemeClr>
                </a:solidFill>
                <a:latin typeface="+mn-lt"/>
                <a:cs typeface="Times New Roman" pitchFamily="18" charset="0"/>
              </a:rPr>
              <a:t>Databases</a:t>
            </a:r>
          </a:p>
          <a:p>
            <a:pPr lvl="1" algn="just">
              <a:lnSpc>
                <a:spcPct val="90000"/>
              </a:lnSpc>
              <a:defRPr/>
            </a:pPr>
            <a:r>
              <a:rPr lang="en-US" sz="2100" b="1" dirty="0">
                <a:solidFill>
                  <a:schemeClr val="tx2">
                    <a:lumMod val="10000"/>
                  </a:schemeClr>
                </a:solidFill>
                <a:latin typeface="+mn-lt"/>
                <a:cs typeface="Times New Roman" pitchFamily="18" charset="0"/>
              </a:rPr>
              <a:t>Catalogue</a:t>
            </a:r>
          </a:p>
          <a:p>
            <a:pPr lvl="1" algn="just">
              <a:lnSpc>
                <a:spcPct val="90000"/>
              </a:lnSpc>
              <a:defRPr/>
            </a:pPr>
            <a:r>
              <a:rPr lang="en-US" sz="2100" b="1" dirty="0">
                <a:solidFill>
                  <a:schemeClr val="tx2">
                    <a:lumMod val="10000"/>
                  </a:schemeClr>
                </a:solidFill>
                <a:latin typeface="+mn-lt"/>
                <a:cs typeface="Times New Roman" pitchFamily="18" charset="0"/>
              </a:rPr>
              <a:t>Communication</a:t>
            </a:r>
            <a:endParaRPr lang="en-US" sz="2100" b="1" dirty="0">
              <a:solidFill>
                <a:schemeClr val="tx2">
                  <a:lumMod val="10000"/>
                </a:schemeClr>
              </a:solidFill>
              <a:latin typeface="+mn-lt"/>
            </a:endParaRPr>
          </a:p>
          <a:p>
            <a:pPr marL="557213" lvl="1" indent="-214313">
              <a:lnSpc>
                <a:spcPct val="90000"/>
              </a:lnSpc>
              <a:spcBef>
                <a:spcPct val="20000"/>
              </a:spcBef>
              <a:defRPr/>
            </a:pPr>
            <a:endParaRPr lang="en-US" sz="1050" b="1" dirty="0">
              <a:solidFill>
                <a:schemeClr val="tx2">
                  <a:lumMod val="10000"/>
                </a:schemeClr>
              </a:solidFill>
              <a:latin typeface="+mn-lt"/>
            </a:endParaRPr>
          </a:p>
        </p:txBody>
      </p:sp>
      <p:pic>
        <p:nvPicPr>
          <p:cNvPr id="19461" name="Picture 6">
            <a:extLst>
              <a:ext uri="{FF2B5EF4-FFF2-40B4-BE49-F238E27FC236}">
                <a16:creationId xmlns:a16="http://schemas.microsoft.com/office/drawing/2014/main" id="{610D51D9-22C5-8785-4D90-C86318DBA8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0387" y="814389"/>
            <a:ext cx="514350"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2" name="Picture 4">
            <a:extLst>
              <a:ext uri="{FF2B5EF4-FFF2-40B4-BE49-F238E27FC236}">
                <a16:creationId xmlns:a16="http://schemas.microsoft.com/office/drawing/2014/main" id="{0D4D4EFE-4598-2E0B-2D31-80D410C5952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14501" y="1521619"/>
            <a:ext cx="192881" cy="1928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3" name="Picture 4">
            <a:extLst>
              <a:ext uri="{FF2B5EF4-FFF2-40B4-BE49-F238E27FC236}">
                <a16:creationId xmlns:a16="http://schemas.microsoft.com/office/drawing/2014/main" id="{22CFDBBB-71C4-F65E-C538-1399A4184D7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14501" y="1771651"/>
            <a:ext cx="192881" cy="1928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4" name="Picture 4">
            <a:extLst>
              <a:ext uri="{FF2B5EF4-FFF2-40B4-BE49-F238E27FC236}">
                <a16:creationId xmlns:a16="http://schemas.microsoft.com/office/drawing/2014/main" id="{73034E05-9087-F850-C3D2-D62A9BB6969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14501" y="2035969"/>
            <a:ext cx="192881" cy="1928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5" name="Picture 4">
            <a:extLst>
              <a:ext uri="{FF2B5EF4-FFF2-40B4-BE49-F238E27FC236}">
                <a16:creationId xmlns:a16="http://schemas.microsoft.com/office/drawing/2014/main" id="{E8A3EADF-7D5F-8046-2446-B6E112E3842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14501" y="2307432"/>
            <a:ext cx="192881" cy="1928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6" name="Picture 4">
            <a:extLst>
              <a:ext uri="{FF2B5EF4-FFF2-40B4-BE49-F238E27FC236}">
                <a16:creationId xmlns:a16="http://schemas.microsoft.com/office/drawing/2014/main" id="{3DAB6C79-7109-4367-DB9F-68521054C3B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14501" y="2550319"/>
            <a:ext cx="192881" cy="1928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7" name="Picture 4">
            <a:extLst>
              <a:ext uri="{FF2B5EF4-FFF2-40B4-BE49-F238E27FC236}">
                <a16:creationId xmlns:a16="http://schemas.microsoft.com/office/drawing/2014/main" id="{1F4E5965-5182-A360-4682-2D727004CC4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14501" y="2800351"/>
            <a:ext cx="192881" cy="1928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8" name="Picture 4">
            <a:extLst>
              <a:ext uri="{FF2B5EF4-FFF2-40B4-BE49-F238E27FC236}">
                <a16:creationId xmlns:a16="http://schemas.microsoft.com/office/drawing/2014/main" id="{F3B3550A-310A-2C44-FA42-D621A588D4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14501" y="3064669"/>
            <a:ext cx="192881" cy="1928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9" name="Picture 4">
            <a:extLst>
              <a:ext uri="{FF2B5EF4-FFF2-40B4-BE49-F238E27FC236}">
                <a16:creationId xmlns:a16="http://schemas.microsoft.com/office/drawing/2014/main" id="{729EA431-05FF-6C94-AF1C-049C0E210AE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14501" y="3314701"/>
            <a:ext cx="192881" cy="1928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70" name="Picture 4">
            <a:extLst>
              <a:ext uri="{FF2B5EF4-FFF2-40B4-BE49-F238E27FC236}">
                <a16:creationId xmlns:a16="http://schemas.microsoft.com/office/drawing/2014/main" id="{579D660D-5B71-9E38-3002-6F5326EB172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14501" y="3600451"/>
            <a:ext cx="192881" cy="1928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41" name="Picture 17" descr="F:\Academics\IMD205\New graphic for slides\misch\24_tivo.jpg">
            <a:extLst>
              <a:ext uri="{FF2B5EF4-FFF2-40B4-BE49-F238E27FC236}">
                <a16:creationId xmlns:a16="http://schemas.microsoft.com/office/drawing/2014/main" id="{4581D70B-EB63-59F0-0446-FB512827E445}"/>
              </a:ext>
            </a:extLst>
          </p:cNvPr>
          <p:cNvPicPr>
            <a:picLocks noChangeAspect="1" noChangeArrowheads="1"/>
          </p:cNvPicPr>
          <p:nvPr/>
        </p:nvPicPr>
        <p:blipFill>
          <a:blip r:embed="rId5"/>
          <a:srcRect/>
          <a:stretch>
            <a:fillRect/>
          </a:stretch>
        </p:blipFill>
        <p:spPr bwMode="auto">
          <a:xfrm>
            <a:off x="5657850" y="1657351"/>
            <a:ext cx="2341960" cy="1365647"/>
          </a:xfrm>
          <a:prstGeom prst="rect">
            <a:avLst/>
          </a:prstGeom>
          <a:ln>
            <a:noFill/>
          </a:ln>
          <a:effectLst>
            <a:outerShdw blurRad="292100" dist="139700" dir="2700000" algn="tl" rotWithShape="0">
              <a:srgbClr val="333333">
                <a:alpha val="65000"/>
              </a:srgbClr>
            </a:outerShdw>
          </a:effectLst>
        </p:spPr>
      </p:pic>
      <p:pic>
        <p:nvPicPr>
          <p:cNvPr id="26642" name="Picture 18" descr="F:\Academics\IMD205\New graphic for slides\misch\350w.jpg">
            <a:extLst>
              <a:ext uri="{FF2B5EF4-FFF2-40B4-BE49-F238E27FC236}">
                <a16:creationId xmlns:a16="http://schemas.microsoft.com/office/drawing/2014/main" id="{F0545BAF-3113-8B30-7433-602EA46706C0}"/>
              </a:ext>
            </a:extLst>
          </p:cNvPr>
          <p:cNvPicPr>
            <a:picLocks noChangeAspect="1" noChangeArrowheads="1"/>
          </p:cNvPicPr>
          <p:nvPr/>
        </p:nvPicPr>
        <p:blipFill>
          <a:blip r:embed="rId6"/>
          <a:srcRect/>
          <a:stretch>
            <a:fillRect/>
          </a:stretch>
        </p:blipFill>
        <p:spPr bwMode="auto">
          <a:xfrm>
            <a:off x="4171950" y="2857500"/>
            <a:ext cx="2500313" cy="1785938"/>
          </a:xfrm>
          <a:prstGeom prst="rect">
            <a:avLst/>
          </a:prstGeom>
          <a:ln>
            <a:noFill/>
          </a:ln>
          <a:effectLst>
            <a:outerShdw blurRad="292100" dist="139700" dir="2700000" algn="tl" rotWithShape="0">
              <a:srgbClr val="333333">
                <a:alpha val="65000"/>
              </a:srgbClr>
            </a:outerShdw>
          </a:effectLst>
        </p:spPr>
      </p:pic>
    </p:spTree>
  </p:cSld>
  <p:clrMapOvr>
    <a:masterClrMapping/>
  </p:clrMapOvr>
  <p:transition>
    <p:cut/>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482" name="Group 7">
            <a:extLst>
              <a:ext uri="{FF2B5EF4-FFF2-40B4-BE49-F238E27FC236}">
                <a16:creationId xmlns:a16="http://schemas.microsoft.com/office/drawing/2014/main" id="{251E677B-A6F9-EDEA-9A9F-B496A48E9BA3}"/>
              </a:ext>
            </a:extLst>
          </p:cNvPr>
          <p:cNvGrpSpPr>
            <a:grpSpLocks/>
          </p:cNvGrpSpPr>
          <p:nvPr/>
        </p:nvGrpSpPr>
        <p:grpSpPr bwMode="auto">
          <a:xfrm>
            <a:off x="714375" y="0"/>
            <a:ext cx="7715250" cy="5143500"/>
            <a:chOff x="0" y="0"/>
            <a:chExt cx="10287000" cy="6858000"/>
          </a:xfrm>
        </p:grpSpPr>
        <p:pic>
          <p:nvPicPr>
            <p:cNvPr id="20490" name="Picture 4">
              <a:extLst>
                <a:ext uri="{FF2B5EF4-FFF2-40B4-BE49-F238E27FC236}">
                  <a16:creationId xmlns:a16="http://schemas.microsoft.com/office/drawing/2014/main" id="{DE0A94F4-1178-7917-6652-CA96FB8661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0287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a:extLst>
                <a:ext uri="{FF2B5EF4-FFF2-40B4-BE49-F238E27FC236}">
                  <a16:creationId xmlns:a16="http://schemas.microsoft.com/office/drawing/2014/main" id="{C2F1CA22-2C30-561F-8D1C-EDAC4EE2C3FC}"/>
                </a:ext>
              </a:extLst>
            </p:cNvPr>
            <p:cNvSpPr/>
            <p:nvPr/>
          </p:nvSpPr>
          <p:spPr>
            <a:xfrm>
              <a:off x="190500" y="152400"/>
              <a:ext cx="9906000" cy="6553200"/>
            </a:xfrm>
            <a:prstGeom prst="rect">
              <a:avLst/>
            </a:prstGeom>
            <a:solidFill>
              <a:schemeClr val="bg1">
                <a:lumMod val="85000"/>
                <a:alpha val="91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050" dirty="0"/>
            </a:p>
          </p:txBody>
        </p:sp>
      </p:grpSp>
      <p:sp>
        <p:nvSpPr>
          <p:cNvPr id="9" name="Rectangle 3">
            <a:extLst>
              <a:ext uri="{FF2B5EF4-FFF2-40B4-BE49-F238E27FC236}">
                <a16:creationId xmlns:a16="http://schemas.microsoft.com/office/drawing/2014/main" id="{B8CC46B7-EFE8-6258-8FAA-277A87E44BE4}"/>
              </a:ext>
            </a:extLst>
          </p:cNvPr>
          <p:cNvSpPr txBox="1">
            <a:spLocks noChangeArrowheads="1"/>
          </p:cNvSpPr>
          <p:nvPr/>
        </p:nvSpPr>
        <p:spPr bwMode="auto">
          <a:xfrm>
            <a:off x="1860946" y="971550"/>
            <a:ext cx="5800725" cy="3200400"/>
          </a:xfrm>
          <a:prstGeom prst="rect">
            <a:avLst/>
          </a:prstGeom>
          <a:noFill/>
          <a:ln w="9525">
            <a:noFill/>
            <a:miter lim="800000"/>
            <a:headEnd/>
            <a:tailEnd/>
          </a:ln>
        </p:spPr>
        <p:txBody>
          <a:bodyPr>
            <a:normAutofit/>
          </a:bodyPr>
          <a:lstStyle/>
          <a:p>
            <a:pPr>
              <a:lnSpc>
                <a:spcPct val="90000"/>
              </a:lnSpc>
              <a:defRPr/>
            </a:pPr>
            <a:r>
              <a:rPr lang="en-US" sz="2700" b="1" dirty="0">
                <a:solidFill>
                  <a:schemeClr val="tx2">
                    <a:lumMod val="10000"/>
                  </a:schemeClr>
                </a:solidFill>
                <a:latin typeface="+mn-lt"/>
              </a:rPr>
              <a:t>Education</a:t>
            </a:r>
          </a:p>
          <a:p>
            <a:pPr>
              <a:lnSpc>
                <a:spcPct val="90000"/>
              </a:lnSpc>
              <a:defRPr/>
            </a:pPr>
            <a:endParaRPr lang="en-US" sz="1050" b="1" dirty="0">
              <a:solidFill>
                <a:schemeClr val="tx2">
                  <a:lumMod val="10000"/>
                </a:schemeClr>
              </a:solidFill>
              <a:latin typeface="+mn-lt"/>
              <a:cs typeface="Times New Roman" pitchFamily="18" charset="0"/>
            </a:endParaRPr>
          </a:p>
          <a:p>
            <a:pPr lvl="1" algn="just">
              <a:defRPr/>
            </a:pPr>
            <a:r>
              <a:rPr lang="en-US" sz="2100" b="1" dirty="0">
                <a:solidFill>
                  <a:schemeClr val="tx2">
                    <a:lumMod val="10000"/>
                  </a:schemeClr>
                </a:solidFill>
                <a:latin typeface="+mn-lt"/>
                <a:cs typeface="Times New Roman" pitchFamily="18" charset="0"/>
              </a:rPr>
              <a:t>To change learning process</a:t>
            </a:r>
          </a:p>
          <a:p>
            <a:pPr lvl="1" algn="just">
              <a:defRPr/>
            </a:pPr>
            <a:r>
              <a:rPr lang="en-US" sz="2100" b="1" dirty="0">
                <a:solidFill>
                  <a:schemeClr val="tx2">
                    <a:lumMod val="10000"/>
                  </a:schemeClr>
                </a:solidFill>
                <a:latin typeface="+mn-lt"/>
                <a:cs typeface="Times New Roman" pitchFamily="18" charset="0"/>
              </a:rPr>
              <a:t>Encyclopedias </a:t>
            </a:r>
          </a:p>
          <a:p>
            <a:pPr lvl="1" algn="just">
              <a:defRPr/>
            </a:pPr>
            <a:r>
              <a:rPr lang="en-US" sz="2100" b="1" dirty="0">
                <a:solidFill>
                  <a:schemeClr val="tx2">
                    <a:lumMod val="10000"/>
                  </a:schemeClr>
                </a:solidFill>
                <a:latin typeface="+mn-lt"/>
                <a:cs typeface="Times New Roman" pitchFamily="18" charset="0"/>
              </a:rPr>
              <a:t>Subjects References</a:t>
            </a:r>
            <a:endParaRPr lang="en-US" sz="1050" b="1" dirty="0">
              <a:solidFill>
                <a:schemeClr val="tx2">
                  <a:lumMod val="10000"/>
                </a:schemeClr>
              </a:solidFill>
              <a:latin typeface="+mn-lt"/>
            </a:endParaRPr>
          </a:p>
        </p:txBody>
      </p:sp>
      <p:pic>
        <p:nvPicPr>
          <p:cNvPr id="20485" name="Picture 4">
            <a:extLst>
              <a:ext uri="{FF2B5EF4-FFF2-40B4-BE49-F238E27FC236}">
                <a16:creationId xmlns:a16="http://schemas.microsoft.com/office/drawing/2014/main" id="{C862144D-AD9F-7906-EF44-52BD51A17E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14501" y="1657351"/>
            <a:ext cx="192881" cy="1928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6" name="Picture 4">
            <a:extLst>
              <a:ext uri="{FF2B5EF4-FFF2-40B4-BE49-F238E27FC236}">
                <a16:creationId xmlns:a16="http://schemas.microsoft.com/office/drawing/2014/main" id="{7BF36CA1-2AF1-BE6A-5363-6D7DDAA4E98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14501" y="1978819"/>
            <a:ext cx="192881" cy="1928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7" name="Picture 4">
            <a:extLst>
              <a:ext uri="{FF2B5EF4-FFF2-40B4-BE49-F238E27FC236}">
                <a16:creationId xmlns:a16="http://schemas.microsoft.com/office/drawing/2014/main" id="{6CD54288-BF22-0636-1771-F059F389B11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14501" y="2286001"/>
            <a:ext cx="192881" cy="1928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8" name="Picture 7">
            <a:extLst>
              <a:ext uri="{FF2B5EF4-FFF2-40B4-BE49-F238E27FC236}">
                <a16:creationId xmlns:a16="http://schemas.microsoft.com/office/drawing/2014/main" id="{DF8FD440-520F-C4BF-1575-ADFE250C2A1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29114" y="932447"/>
            <a:ext cx="542925"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9" name="Picture 11" descr="F:\Academics\IMD205\New graphic for slides\misch\Student_view_1.png">
            <a:extLst>
              <a:ext uri="{FF2B5EF4-FFF2-40B4-BE49-F238E27FC236}">
                <a16:creationId xmlns:a16="http://schemas.microsoft.com/office/drawing/2014/main" id="{20235E62-93AE-64A3-AFA2-6A8D555ED9E9}"/>
              </a:ext>
            </a:extLst>
          </p:cNvPr>
          <p:cNvPicPr>
            <a:picLocks noChangeAspect="1" noChangeArrowheads="1"/>
          </p:cNvPicPr>
          <p:nvPr/>
        </p:nvPicPr>
        <p:blipFill>
          <a:blip r:embed="rId6"/>
          <a:srcRect/>
          <a:stretch>
            <a:fillRect/>
          </a:stretch>
        </p:blipFill>
        <p:spPr bwMode="auto">
          <a:xfrm>
            <a:off x="4686300" y="2514600"/>
            <a:ext cx="3467100" cy="2321719"/>
          </a:xfrm>
          <a:prstGeom prst="rect">
            <a:avLst/>
          </a:prstGeom>
          <a:ln>
            <a:noFill/>
          </a:ln>
          <a:effectLst>
            <a:outerShdw blurRad="292100" dist="139700" dir="2700000" algn="tl" rotWithShape="0">
              <a:srgbClr val="333333">
                <a:alpha val="65000"/>
              </a:srgbClr>
            </a:outerShdw>
          </a:effectLst>
        </p:spPr>
      </p:pic>
    </p:spTree>
  </p:cSld>
  <p:clrMapOvr>
    <a:masterClrMapping/>
  </p:clrMapOvr>
  <p:transition>
    <p:cut/>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530" name="Group 7">
            <a:extLst>
              <a:ext uri="{FF2B5EF4-FFF2-40B4-BE49-F238E27FC236}">
                <a16:creationId xmlns:a16="http://schemas.microsoft.com/office/drawing/2014/main" id="{D0AD0051-B90D-6056-E4B2-81C96ED300E2}"/>
              </a:ext>
            </a:extLst>
          </p:cNvPr>
          <p:cNvGrpSpPr>
            <a:grpSpLocks/>
          </p:cNvGrpSpPr>
          <p:nvPr/>
        </p:nvGrpSpPr>
        <p:grpSpPr bwMode="auto">
          <a:xfrm>
            <a:off x="714375" y="0"/>
            <a:ext cx="7715250" cy="5143500"/>
            <a:chOff x="0" y="0"/>
            <a:chExt cx="10287000" cy="6858000"/>
          </a:xfrm>
        </p:grpSpPr>
        <p:pic>
          <p:nvPicPr>
            <p:cNvPr id="22539" name="Picture 4">
              <a:extLst>
                <a:ext uri="{FF2B5EF4-FFF2-40B4-BE49-F238E27FC236}">
                  <a16:creationId xmlns:a16="http://schemas.microsoft.com/office/drawing/2014/main" id="{83B4B757-36E9-CE14-EE40-2B7A93BF3F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0287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a:extLst>
                <a:ext uri="{FF2B5EF4-FFF2-40B4-BE49-F238E27FC236}">
                  <a16:creationId xmlns:a16="http://schemas.microsoft.com/office/drawing/2014/main" id="{CBEDC615-33C7-F8B7-A478-B4284EA7ED8A}"/>
                </a:ext>
              </a:extLst>
            </p:cNvPr>
            <p:cNvSpPr/>
            <p:nvPr/>
          </p:nvSpPr>
          <p:spPr>
            <a:xfrm>
              <a:off x="190500" y="152400"/>
              <a:ext cx="9906000" cy="6553200"/>
            </a:xfrm>
            <a:prstGeom prst="rect">
              <a:avLst/>
            </a:prstGeom>
            <a:solidFill>
              <a:schemeClr val="bg1">
                <a:lumMod val="85000"/>
                <a:alpha val="91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050" dirty="0"/>
            </a:p>
          </p:txBody>
        </p:sp>
      </p:grpSp>
      <p:sp>
        <p:nvSpPr>
          <p:cNvPr id="9" name="Rectangle 3">
            <a:extLst>
              <a:ext uri="{FF2B5EF4-FFF2-40B4-BE49-F238E27FC236}">
                <a16:creationId xmlns:a16="http://schemas.microsoft.com/office/drawing/2014/main" id="{AE173B98-1551-7990-5F8D-5010311DC9C2}"/>
              </a:ext>
            </a:extLst>
          </p:cNvPr>
          <p:cNvSpPr txBox="1">
            <a:spLocks noChangeArrowheads="1"/>
          </p:cNvSpPr>
          <p:nvPr/>
        </p:nvSpPr>
        <p:spPr bwMode="auto">
          <a:xfrm>
            <a:off x="1907382" y="1050132"/>
            <a:ext cx="5800725" cy="3200400"/>
          </a:xfrm>
          <a:prstGeom prst="rect">
            <a:avLst/>
          </a:prstGeom>
          <a:noFill/>
          <a:ln w="9525">
            <a:noFill/>
            <a:miter lim="800000"/>
            <a:headEnd/>
            <a:tailEnd/>
          </a:ln>
        </p:spPr>
        <p:txBody>
          <a:bodyPr>
            <a:normAutofit/>
          </a:bodyPr>
          <a:lstStyle/>
          <a:p>
            <a:pPr>
              <a:lnSpc>
                <a:spcPct val="90000"/>
              </a:lnSpc>
              <a:defRPr/>
            </a:pPr>
            <a:r>
              <a:rPr lang="en-US" sz="2700" b="1" dirty="0">
                <a:solidFill>
                  <a:schemeClr val="tx2">
                    <a:lumMod val="10000"/>
                  </a:schemeClr>
                </a:solidFill>
                <a:latin typeface="+mn-lt"/>
              </a:rPr>
              <a:t>Home</a:t>
            </a:r>
          </a:p>
          <a:p>
            <a:pPr>
              <a:lnSpc>
                <a:spcPct val="90000"/>
              </a:lnSpc>
              <a:defRPr/>
            </a:pPr>
            <a:endParaRPr lang="en-US" sz="1050" b="1" dirty="0">
              <a:solidFill>
                <a:schemeClr val="tx2">
                  <a:lumMod val="10000"/>
                </a:schemeClr>
              </a:solidFill>
              <a:latin typeface="+mn-lt"/>
              <a:cs typeface="Times New Roman" pitchFamily="18" charset="0"/>
            </a:endParaRPr>
          </a:p>
          <a:p>
            <a:pPr lvl="1" algn="just">
              <a:lnSpc>
                <a:spcPct val="90000"/>
              </a:lnSpc>
              <a:defRPr/>
            </a:pPr>
            <a:r>
              <a:rPr lang="en-US" sz="2100" b="1" dirty="0">
                <a:solidFill>
                  <a:schemeClr val="tx2">
                    <a:lumMod val="10000"/>
                  </a:schemeClr>
                </a:solidFill>
                <a:latin typeface="+mn-lt"/>
                <a:cs typeface="Times New Roman" pitchFamily="18" charset="0"/>
              </a:rPr>
              <a:t>To fulfill daily entertainment needs</a:t>
            </a:r>
          </a:p>
          <a:p>
            <a:pPr lvl="1" algn="just">
              <a:lnSpc>
                <a:spcPct val="90000"/>
              </a:lnSpc>
              <a:defRPr/>
            </a:pPr>
            <a:r>
              <a:rPr lang="en-US" sz="2100" b="1" dirty="0">
                <a:solidFill>
                  <a:schemeClr val="tx2">
                    <a:lumMod val="10000"/>
                  </a:schemeClr>
                </a:solidFill>
                <a:latin typeface="+mn-lt"/>
                <a:cs typeface="Times New Roman" pitchFamily="18" charset="0"/>
              </a:rPr>
              <a:t>Internet</a:t>
            </a:r>
          </a:p>
          <a:p>
            <a:pPr lvl="1" algn="just">
              <a:lnSpc>
                <a:spcPct val="90000"/>
              </a:lnSpc>
              <a:defRPr/>
            </a:pPr>
            <a:r>
              <a:rPr lang="en-US" sz="2100" b="1" dirty="0">
                <a:solidFill>
                  <a:schemeClr val="tx2">
                    <a:lumMod val="10000"/>
                  </a:schemeClr>
                </a:solidFill>
                <a:latin typeface="+mn-lt"/>
                <a:cs typeface="Times New Roman" pitchFamily="18" charset="0"/>
              </a:rPr>
              <a:t>CD-I</a:t>
            </a:r>
          </a:p>
          <a:p>
            <a:pPr lvl="1" algn="just">
              <a:lnSpc>
                <a:spcPct val="90000"/>
              </a:lnSpc>
              <a:defRPr/>
            </a:pPr>
            <a:r>
              <a:rPr lang="en-US" sz="2100" b="1" dirty="0">
                <a:solidFill>
                  <a:schemeClr val="tx2">
                    <a:lumMod val="10000"/>
                  </a:schemeClr>
                </a:solidFill>
                <a:latin typeface="+mn-lt"/>
                <a:cs typeface="Times New Roman" pitchFamily="18" charset="0"/>
              </a:rPr>
              <a:t>Computer Games</a:t>
            </a:r>
          </a:p>
        </p:txBody>
      </p:sp>
      <p:pic>
        <p:nvPicPr>
          <p:cNvPr id="22533" name="Picture 4">
            <a:extLst>
              <a:ext uri="{FF2B5EF4-FFF2-40B4-BE49-F238E27FC236}">
                <a16:creationId xmlns:a16="http://schemas.microsoft.com/office/drawing/2014/main" id="{5E1F1153-9CC5-F627-B0E6-ED03D4B3CA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501" y="2171701"/>
            <a:ext cx="192881" cy="1928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4" name="Picture 4">
            <a:extLst>
              <a:ext uri="{FF2B5EF4-FFF2-40B4-BE49-F238E27FC236}">
                <a16:creationId xmlns:a16="http://schemas.microsoft.com/office/drawing/2014/main" id="{D4F3FA73-EE3F-B633-9D5D-E8468FBEDAF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82490" y="896730"/>
            <a:ext cx="592931" cy="5929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5" name="Picture 4">
            <a:extLst>
              <a:ext uri="{FF2B5EF4-FFF2-40B4-BE49-F238E27FC236}">
                <a16:creationId xmlns:a16="http://schemas.microsoft.com/office/drawing/2014/main" id="{12CADA2D-DBA7-3112-800D-B4BC3B403E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501" y="1621632"/>
            <a:ext cx="192881" cy="1928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6" name="Picture 4">
            <a:extLst>
              <a:ext uri="{FF2B5EF4-FFF2-40B4-BE49-F238E27FC236}">
                <a16:creationId xmlns:a16="http://schemas.microsoft.com/office/drawing/2014/main" id="{68D22287-202F-3108-886F-3D8BA934C9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501" y="1885951"/>
            <a:ext cx="192881" cy="1928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7" name="Picture 4">
            <a:extLst>
              <a:ext uri="{FF2B5EF4-FFF2-40B4-BE49-F238E27FC236}">
                <a16:creationId xmlns:a16="http://schemas.microsoft.com/office/drawing/2014/main" id="{ECC427AE-E26D-0AE0-148F-BBFDCD150B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501" y="2457451"/>
            <a:ext cx="192881" cy="1928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84" name="Picture 12" descr="F:\Academics\IMD205\New graphic for slides\misch\largeimg.png">
            <a:extLst>
              <a:ext uri="{FF2B5EF4-FFF2-40B4-BE49-F238E27FC236}">
                <a16:creationId xmlns:a16="http://schemas.microsoft.com/office/drawing/2014/main" id="{13F3BA17-2CD6-9633-0576-48B2B695FCA2}"/>
              </a:ext>
            </a:extLst>
          </p:cNvPr>
          <p:cNvPicPr>
            <a:picLocks noChangeAspect="1" noChangeArrowheads="1"/>
          </p:cNvPicPr>
          <p:nvPr/>
        </p:nvPicPr>
        <p:blipFill>
          <a:blip r:embed="rId5"/>
          <a:srcRect/>
          <a:stretch>
            <a:fillRect/>
          </a:stretch>
        </p:blipFill>
        <p:spPr bwMode="auto">
          <a:xfrm>
            <a:off x="4406503" y="2451435"/>
            <a:ext cx="4023122" cy="2514600"/>
          </a:xfrm>
          <a:prstGeom prst="rect">
            <a:avLst/>
          </a:prstGeom>
          <a:ln>
            <a:noFill/>
          </a:ln>
          <a:effectLst>
            <a:outerShdw blurRad="292100" dist="139700" dir="2700000" algn="tl" rotWithShape="0">
              <a:srgbClr val="333333">
                <a:alpha val="65000"/>
              </a:srgbClr>
            </a:outerShdw>
          </a:effectLst>
        </p:spPr>
      </p:pic>
    </p:spTree>
  </p:cSld>
  <p:clrMapOvr>
    <a:masterClrMapping/>
  </p:clrMapOvr>
  <p:transition>
    <p:cut/>
  </p:transition>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FF8700"/>
            </a:gs>
            <a:gs pos="100000">
              <a:srgbClr val="FFD900"/>
            </a:gs>
          </a:gsLst>
          <a:lin ang="5400700" scaled="0"/>
        </a:gradFill>
        <a:effectLst/>
      </p:bgPr>
    </p:bg>
    <p:spTree>
      <p:nvGrpSpPr>
        <p:cNvPr id="1" name="Shape 207"/>
        <p:cNvGrpSpPr/>
        <p:nvPr/>
      </p:nvGrpSpPr>
      <p:grpSpPr>
        <a:xfrm>
          <a:off x="0" y="0"/>
          <a:ext cx="0" cy="0"/>
          <a:chOff x="0" y="0"/>
          <a:chExt cx="0" cy="0"/>
        </a:xfrm>
      </p:grpSpPr>
      <p:sp>
        <p:nvSpPr>
          <p:cNvPr id="208" name="Google Shape;208;p29"/>
          <p:cNvSpPr txBox="1">
            <a:spLocks noGrp="1"/>
          </p:cNvSpPr>
          <p:nvPr>
            <p:ph type="title"/>
          </p:nvPr>
        </p:nvSpPr>
        <p:spPr>
          <a:xfrm>
            <a:off x="547305" y="1705232"/>
            <a:ext cx="2325194" cy="1980719"/>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sz="4000" dirty="0"/>
              <a:t>C</a:t>
            </a:r>
            <a:r>
              <a:rPr lang="en" dirty="0"/>
              <a:t>OURSE </a:t>
            </a:r>
            <a:r>
              <a:rPr lang="en" sz="4000" dirty="0"/>
              <a:t>O</a:t>
            </a:r>
            <a:r>
              <a:rPr lang="en" dirty="0"/>
              <a:t>UTLINE</a:t>
            </a:r>
            <a:br>
              <a:rPr lang="en" dirty="0"/>
            </a:br>
            <a:br>
              <a:rPr lang="en" dirty="0"/>
            </a:br>
            <a:endParaRPr dirty="0"/>
          </a:p>
        </p:txBody>
      </p:sp>
      <p:sp>
        <p:nvSpPr>
          <p:cNvPr id="209" name="Google Shape;209;p29"/>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a:t>
            </a:fld>
            <a:endParaRPr/>
          </a:p>
        </p:txBody>
      </p:sp>
      <p:grpSp>
        <p:nvGrpSpPr>
          <p:cNvPr id="210" name="Google Shape;210;p29"/>
          <p:cNvGrpSpPr/>
          <p:nvPr/>
        </p:nvGrpSpPr>
        <p:grpSpPr>
          <a:xfrm rot="982272">
            <a:off x="4356037" y="2153284"/>
            <a:ext cx="4282525" cy="1890005"/>
            <a:chOff x="1047099" y="2119233"/>
            <a:chExt cx="4282525" cy="1890005"/>
          </a:xfrm>
        </p:grpSpPr>
        <p:sp>
          <p:nvSpPr>
            <p:cNvPr id="211" name="Google Shape;211;p29"/>
            <p:cNvSpPr/>
            <p:nvPr/>
          </p:nvSpPr>
          <p:spPr>
            <a:xfrm rot="2700000">
              <a:off x="2286374" y="1011412"/>
              <a:ext cx="561726" cy="3040276"/>
            </a:xfrm>
            <a:prstGeom prst="roundRect">
              <a:avLst>
                <a:gd name="adj" fmla="val 50000"/>
              </a:avLst>
            </a:prstGeom>
            <a:gradFill>
              <a:gsLst>
                <a:gs pos="100000">
                  <a:srgbClr val="9933FF"/>
                </a:gs>
                <a:gs pos="30000">
                  <a:srgbClr val="FFD900"/>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2" name="Google Shape;212;p29"/>
            <p:cNvSpPr/>
            <p:nvPr/>
          </p:nvSpPr>
          <p:spPr>
            <a:xfrm rot="20617728">
              <a:off x="1510752" y="3205393"/>
              <a:ext cx="374100" cy="374100"/>
            </a:xfrm>
            <a:prstGeom prst="ellipse">
              <a:avLst/>
            </a:prstGeom>
            <a:solidFill>
              <a:srgbClr val="FFFFFF"/>
            </a:solidFill>
            <a:ln>
              <a:noFill/>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666666"/>
                  </a:solidFill>
                  <a:latin typeface="Montserrat ExtraBold"/>
                  <a:ea typeface="Montserrat ExtraBold"/>
                  <a:cs typeface="Montserrat ExtraBold"/>
                  <a:sym typeface="Montserrat ExtraBold"/>
                </a:rPr>
                <a:t>1</a:t>
              </a:r>
              <a:endParaRPr sz="2000">
                <a:solidFill>
                  <a:srgbClr val="666666"/>
                </a:solidFill>
                <a:latin typeface="Montserrat ExtraBold"/>
                <a:ea typeface="Montserrat ExtraBold"/>
                <a:cs typeface="Montserrat ExtraBold"/>
                <a:sym typeface="Montserrat ExtraBold"/>
              </a:endParaRPr>
            </a:p>
          </p:txBody>
        </p:sp>
        <p:sp>
          <p:nvSpPr>
            <p:cNvPr id="213" name="Google Shape;213;p29"/>
            <p:cNvSpPr txBox="1"/>
            <p:nvPr/>
          </p:nvSpPr>
          <p:spPr>
            <a:xfrm rot="18900000">
              <a:off x="1497261" y="2231367"/>
              <a:ext cx="2360848" cy="393293"/>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800" dirty="0">
                  <a:solidFill>
                    <a:srgbClr val="FFFFFF"/>
                  </a:solidFill>
                  <a:latin typeface="Montserrat ExtraBold"/>
                  <a:ea typeface="Montserrat ExtraBold"/>
                  <a:cs typeface="Montserrat ExtraBold"/>
                  <a:sym typeface="Montserrat ExtraBold"/>
                </a:rPr>
                <a:t>Introduction to Multimedia</a:t>
              </a:r>
              <a:endParaRPr sz="1800" dirty="0">
                <a:solidFill>
                  <a:srgbClr val="FFFFFF"/>
                </a:solidFill>
                <a:latin typeface="Montserrat ExtraBold"/>
                <a:ea typeface="Montserrat ExtraBold"/>
                <a:cs typeface="Montserrat ExtraBold"/>
                <a:sym typeface="Montserrat ExtraBold"/>
              </a:endParaRPr>
            </a:p>
          </p:txBody>
        </p:sp>
        <p:sp>
          <p:nvSpPr>
            <p:cNvPr id="214" name="Google Shape;214;p29"/>
            <p:cNvSpPr txBox="1"/>
            <p:nvPr/>
          </p:nvSpPr>
          <p:spPr>
            <a:xfrm rot="18900000">
              <a:off x="2015468" y="2119233"/>
              <a:ext cx="3314156" cy="1890005"/>
            </a:xfrm>
            <a:prstGeom prst="rect">
              <a:avLst/>
            </a:prstGeom>
            <a:noFill/>
            <a:ln>
              <a:noFill/>
            </a:ln>
          </p:spPr>
          <p:txBody>
            <a:bodyPr spcFirstLastPara="1" wrap="square" lIns="91425" tIns="91425" rIns="91425" bIns="91425" anchor="t" anchorCtr="0">
              <a:noAutofit/>
            </a:bodyPr>
            <a:lstStyle/>
            <a:p>
              <a:pPr marL="171450" lvl="0" indent="-171450" algn="l" rtl="0">
                <a:spcBef>
                  <a:spcPts val="0"/>
                </a:spcBef>
                <a:buFont typeface="Arial" panose="020B0604020202020204" pitchFamily="34" charset="0"/>
                <a:buChar char="•"/>
              </a:pPr>
              <a:r>
                <a:rPr lang="en-MY" b="1" i="0" dirty="0">
                  <a:solidFill>
                    <a:srgbClr val="333333"/>
                  </a:solidFill>
                  <a:effectLst/>
                  <a:latin typeface="+mn-lt"/>
                </a:rPr>
                <a:t>Define Terms related to Multimedia</a:t>
              </a:r>
              <a:endParaRPr lang="en-MY" b="1" dirty="0">
                <a:solidFill>
                  <a:srgbClr val="666666"/>
                </a:solidFill>
                <a:latin typeface="+mn-lt"/>
                <a:sym typeface="Montserrat"/>
              </a:endParaRPr>
            </a:p>
            <a:p>
              <a:pPr marL="171450" lvl="0" indent="-171450" algn="l" rtl="0">
                <a:spcBef>
                  <a:spcPts val="0"/>
                </a:spcBef>
                <a:buFont typeface="Arial" panose="020B0604020202020204" pitchFamily="34" charset="0"/>
                <a:buChar char="•"/>
              </a:pPr>
              <a:r>
                <a:rPr lang="en-MY" b="1" i="0" dirty="0">
                  <a:solidFill>
                    <a:schemeClr val="tx2">
                      <a:lumMod val="10000"/>
                    </a:schemeClr>
                  </a:solidFill>
                  <a:effectLst/>
                  <a:latin typeface="+mn-lt"/>
                  <a:sym typeface="Montserrat"/>
                </a:rPr>
                <a:t>Multimedi</a:t>
              </a:r>
              <a:r>
                <a:rPr lang="en-MY" b="1" dirty="0">
                  <a:solidFill>
                    <a:schemeClr val="tx2">
                      <a:lumMod val="10000"/>
                    </a:schemeClr>
                  </a:solidFill>
                  <a:latin typeface="+mn-lt"/>
                  <a:sym typeface="Montserrat"/>
                </a:rPr>
                <a:t>a Components</a:t>
              </a:r>
            </a:p>
            <a:p>
              <a:pPr marL="171450" lvl="0" indent="-171450" algn="l" rtl="0">
                <a:spcBef>
                  <a:spcPts val="0"/>
                </a:spcBef>
                <a:buFont typeface="Arial" panose="020B0604020202020204" pitchFamily="34" charset="0"/>
                <a:buChar char="•"/>
              </a:pPr>
              <a:r>
                <a:rPr lang="en-MY" b="1" i="0" dirty="0">
                  <a:solidFill>
                    <a:schemeClr val="tx2">
                      <a:lumMod val="10000"/>
                    </a:schemeClr>
                  </a:solidFill>
                  <a:effectLst/>
                  <a:latin typeface="+mn-lt"/>
                  <a:sym typeface="Montserrat"/>
                </a:rPr>
                <a:t>Uses of Multimedia</a:t>
              </a:r>
            </a:p>
            <a:p>
              <a:pPr marL="171450" lvl="0" indent="-171450" algn="l" rtl="0">
                <a:spcBef>
                  <a:spcPts val="0"/>
                </a:spcBef>
                <a:buFont typeface="Arial" panose="020B0604020202020204" pitchFamily="34" charset="0"/>
                <a:buChar char="•"/>
              </a:pPr>
              <a:r>
                <a:rPr lang="en-MY" b="1" dirty="0">
                  <a:solidFill>
                    <a:schemeClr val="tx2">
                      <a:lumMod val="10000"/>
                    </a:schemeClr>
                  </a:solidFill>
                  <a:latin typeface="+mn-lt"/>
                  <a:sym typeface="Montserrat"/>
                </a:rPr>
                <a:t>Cognitive Theory of Multimedia Learning</a:t>
              </a:r>
            </a:p>
            <a:p>
              <a:pPr marL="171450" lvl="0" indent="-171450" algn="l" rtl="0">
                <a:spcBef>
                  <a:spcPts val="0"/>
                </a:spcBef>
                <a:buFont typeface="Arial" panose="020B0604020202020204" pitchFamily="34" charset="0"/>
                <a:buChar char="•"/>
              </a:pPr>
              <a:r>
                <a:rPr lang="en-MY" b="1" i="0" dirty="0">
                  <a:solidFill>
                    <a:schemeClr val="tx2">
                      <a:lumMod val="10000"/>
                    </a:schemeClr>
                  </a:solidFill>
                  <a:effectLst/>
                  <a:latin typeface="+mn-lt"/>
                  <a:sym typeface="Montserrat"/>
                </a:rPr>
                <a:t>Multimedia Equipment</a:t>
              </a:r>
              <a:endParaRPr lang="en-MY" b="1" i="0" dirty="0">
                <a:solidFill>
                  <a:schemeClr val="tx2">
                    <a:lumMod val="10000"/>
                  </a:schemeClr>
                </a:solidFill>
                <a:effectLst/>
                <a:latin typeface="+mn-lt"/>
              </a:endParaRPr>
            </a:p>
          </p:txBody>
        </p:sp>
      </p:grpSp>
    </p:spTree>
    <p:extLst>
      <p:ext uri="{BB962C8B-B14F-4D97-AF65-F5344CB8AC3E}">
        <p14:creationId xmlns:p14="http://schemas.microsoft.com/office/powerpoint/2010/main" val="779628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554" name="Group 7">
            <a:extLst>
              <a:ext uri="{FF2B5EF4-FFF2-40B4-BE49-F238E27FC236}">
                <a16:creationId xmlns:a16="http://schemas.microsoft.com/office/drawing/2014/main" id="{3A2EE88B-3793-E00D-97DD-5CB79D92151C}"/>
              </a:ext>
            </a:extLst>
          </p:cNvPr>
          <p:cNvGrpSpPr>
            <a:grpSpLocks/>
          </p:cNvGrpSpPr>
          <p:nvPr/>
        </p:nvGrpSpPr>
        <p:grpSpPr bwMode="auto">
          <a:xfrm>
            <a:off x="714375" y="0"/>
            <a:ext cx="7715250" cy="5143500"/>
            <a:chOff x="0" y="0"/>
            <a:chExt cx="10287000" cy="6858000"/>
          </a:xfrm>
        </p:grpSpPr>
        <p:pic>
          <p:nvPicPr>
            <p:cNvPr id="23568" name="Picture 4">
              <a:extLst>
                <a:ext uri="{FF2B5EF4-FFF2-40B4-BE49-F238E27FC236}">
                  <a16:creationId xmlns:a16="http://schemas.microsoft.com/office/drawing/2014/main" id="{6994CCB9-CC52-A3A3-1740-DAB12FF95A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0287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a:extLst>
                <a:ext uri="{FF2B5EF4-FFF2-40B4-BE49-F238E27FC236}">
                  <a16:creationId xmlns:a16="http://schemas.microsoft.com/office/drawing/2014/main" id="{88CCA767-19B3-F8F9-6F23-FDCED5605E78}"/>
                </a:ext>
              </a:extLst>
            </p:cNvPr>
            <p:cNvSpPr/>
            <p:nvPr/>
          </p:nvSpPr>
          <p:spPr>
            <a:xfrm>
              <a:off x="190500" y="152400"/>
              <a:ext cx="9906000" cy="6553200"/>
            </a:xfrm>
            <a:prstGeom prst="rect">
              <a:avLst/>
            </a:prstGeom>
            <a:solidFill>
              <a:schemeClr val="bg1">
                <a:lumMod val="85000"/>
                <a:alpha val="91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050" dirty="0"/>
            </a:p>
          </p:txBody>
        </p:sp>
      </p:grpSp>
      <p:sp>
        <p:nvSpPr>
          <p:cNvPr id="9" name="Rectangle 3">
            <a:extLst>
              <a:ext uri="{FF2B5EF4-FFF2-40B4-BE49-F238E27FC236}">
                <a16:creationId xmlns:a16="http://schemas.microsoft.com/office/drawing/2014/main" id="{1FBB7B84-511E-45DA-556E-DF1F4B787C7A}"/>
              </a:ext>
            </a:extLst>
          </p:cNvPr>
          <p:cNvSpPr txBox="1">
            <a:spLocks noChangeArrowheads="1"/>
          </p:cNvSpPr>
          <p:nvPr/>
        </p:nvSpPr>
        <p:spPr bwMode="auto">
          <a:xfrm>
            <a:off x="1907382" y="992605"/>
            <a:ext cx="5800725" cy="3200400"/>
          </a:xfrm>
          <a:prstGeom prst="rect">
            <a:avLst/>
          </a:prstGeom>
          <a:noFill/>
          <a:ln w="9525">
            <a:noFill/>
            <a:miter lim="800000"/>
            <a:headEnd/>
            <a:tailEnd/>
          </a:ln>
        </p:spPr>
        <p:txBody>
          <a:bodyPr>
            <a:normAutofit/>
          </a:bodyPr>
          <a:lstStyle/>
          <a:p>
            <a:pPr>
              <a:lnSpc>
                <a:spcPct val="90000"/>
              </a:lnSpc>
              <a:defRPr/>
            </a:pPr>
            <a:r>
              <a:rPr lang="en-US" sz="2700" b="1" dirty="0">
                <a:solidFill>
                  <a:schemeClr val="tx2">
                    <a:lumMod val="10000"/>
                  </a:schemeClr>
                </a:solidFill>
                <a:latin typeface="+mn-lt"/>
              </a:rPr>
              <a:t>Public</a:t>
            </a:r>
          </a:p>
          <a:p>
            <a:pPr>
              <a:lnSpc>
                <a:spcPct val="90000"/>
              </a:lnSpc>
              <a:defRPr/>
            </a:pPr>
            <a:endParaRPr lang="en-US" sz="1050" b="1" dirty="0">
              <a:solidFill>
                <a:schemeClr val="tx2">
                  <a:lumMod val="10000"/>
                </a:schemeClr>
              </a:solidFill>
              <a:latin typeface="+mn-lt"/>
              <a:cs typeface="Times New Roman" pitchFamily="18" charset="0"/>
            </a:endParaRPr>
          </a:p>
          <a:p>
            <a:pPr lvl="1" algn="just">
              <a:lnSpc>
                <a:spcPct val="90000"/>
              </a:lnSpc>
              <a:defRPr/>
            </a:pPr>
            <a:r>
              <a:rPr lang="en-US" sz="2100" b="1" dirty="0">
                <a:solidFill>
                  <a:schemeClr val="tx2">
                    <a:lumMod val="10000"/>
                  </a:schemeClr>
                </a:solidFill>
                <a:latin typeface="+mn-lt"/>
                <a:cs typeface="Times New Roman" pitchFamily="18" charset="0"/>
              </a:rPr>
              <a:t>To ensure public facilities</a:t>
            </a:r>
          </a:p>
          <a:p>
            <a:pPr lvl="1" algn="just">
              <a:lnSpc>
                <a:spcPct val="90000"/>
              </a:lnSpc>
              <a:defRPr/>
            </a:pPr>
            <a:r>
              <a:rPr lang="en-US" sz="2100" b="1" dirty="0">
                <a:solidFill>
                  <a:schemeClr val="tx2">
                    <a:lumMod val="10000"/>
                  </a:schemeClr>
                </a:solidFill>
                <a:latin typeface="+mn-lt"/>
                <a:cs typeface="Times New Roman" pitchFamily="18" charset="0"/>
              </a:rPr>
              <a:t>Information kiosk</a:t>
            </a:r>
          </a:p>
          <a:p>
            <a:pPr lvl="1" algn="just">
              <a:lnSpc>
                <a:spcPct val="90000"/>
              </a:lnSpc>
              <a:defRPr/>
            </a:pPr>
            <a:r>
              <a:rPr lang="en-US" sz="2100" b="1" dirty="0">
                <a:solidFill>
                  <a:schemeClr val="tx2">
                    <a:lumMod val="10000"/>
                  </a:schemeClr>
                </a:solidFill>
                <a:latin typeface="+mn-lt"/>
                <a:cs typeface="Times New Roman" pitchFamily="18" charset="0"/>
              </a:rPr>
              <a:t>Booking product</a:t>
            </a:r>
          </a:p>
          <a:p>
            <a:pPr lvl="1" algn="just">
              <a:lnSpc>
                <a:spcPct val="90000"/>
              </a:lnSpc>
              <a:defRPr/>
            </a:pPr>
            <a:r>
              <a:rPr lang="en-US" sz="2100" b="1" dirty="0">
                <a:solidFill>
                  <a:schemeClr val="tx2">
                    <a:lumMod val="10000"/>
                  </a:schemeClr>
                </a:solidFill>
                <a:latin typeface="+mn-lt"/>
                <a:cs typeface="Times New Roman" pitchFamily="18" charset="0"/>
              </a:rPr>
              <a:t>Location map</a:t>
            </a:r>
          </a:p>
          <a:p>
            <a:pPr lvl="1" algn="just">
              <a:lnSpc>
                <a:spcPct val="90000"/>
              </a:lnSpc>
              <a:defRPr/>
            </a:pPr>
            <a:r>
              <a:rPr lang="en-US" sz="2100" b="1" dirty="0">
                <a:solidFill>
                  <a:schemeClr val="tx2">
                    <a:lumMod val="10000"/>
                  </a:schemeClr>
                </a:solidFill>
                <a:latin typeface="+mn-lt"/>
                <a:cs typeface="Times New Roman" pitchFamily="18" charset="0"/>
              </a:rPr>
              <a:t>Current activities</a:t>
            </a:r>
          </a:p>
          <a:p>
            <a:pPr lvl="1" algn="just">
              <a:lnSpc>
                <a:spcPct val="90000"/>
              </a:lnSpc>
              <a:defRPr/>
            </a:pPr>
            <a:r>
              <a:rPr lang="en-US" sz="2100" b="1" dirty="0">
                <a:solidFill>
                  <a:schemeClr val="tx2">
                    <a:lumMod val="10000"/>
                  </a:schemeClr>
                </a:solidFill>
                <a:latin typeface="+mn-lt"/>
                <a:cs typeface="Times New Roman" pitchFamily="18" charset="0"/>
              </a:rPr>
              <a:t>Trip scheduling</a:t>
            </a:r>
          </a:p>
          <a:p>
            <a:pPr lvl="1" algn="just">
              <a:lnSpc>
                <a:spcPct val="90000"/>
              </a:lnSpc>
              <a:defRPr/>
            </a:pPr>
            <a:r>
              <a:rPr lang="en-US" sz="2100" b="1" dirty="0">
                <a:solidFill>
                  <a:schemeClr val="tx2">
                    <a:lumMod val="10000"/>
                  </a:schemeClr>
                </a:solidFill>
                <a:latin typeface="+mn-lt"/>
                <a:cs typeface="Times New Roman" pitchFamily="18" charset="0"/>
              </a:rPr>
              <a:t>Transport guidance</a:t>
            </a:r>
            <a:endParaRPr lang="en-US" sz="2100" b="1" dirty="0">
              <a:solidFill>
                <a:schemeClr val="tx2">
                  <a:lumMod val="10000"/>
                </a:schemeClr>
              </a:solidFill>
              <a:latin typeface="+mn-lt"/>
            </a:endParaRPr>
          </a:p>
        </p:txBody>
      </p:sp>
      <p:pic>
        <p:nvPicPr>
          <p:cNvPr id="23557" name="Picture 4">
            <a:extLst>
              <a:ext uri="{FF2B5EF4-FFF2-40B4-BE49-F238E27FC236}">
                <a16:creationId xmlns:a16="http://schemas.microsoft.com/office/drawing/2014/main" id="{AD648F3D-6D29-2B91-A4AA-D0E64D651C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501" y="2171701"/>
            <a:ext cx="192881" cy="1928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8" name="Picture 4">
            <a:extLst>
              <a:ext uri="{FF2B5EF4-FFF2-40B4-BE49-F238E27FC236}">
                <a16:creationId xmlns:a16="http://schemas.microsoft.com/office/drawing/2014/main" id="{9375990D-C1AE-3BD2-1E0E-FF4269C7FA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501" y="1621632"/>
            <a:ext cx="192881" cy="1928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9" name="Picture 4">
            <a:extLst>
              <a:ext uri="{FF2B5EF4-FFF2-40B4-BE49-F238E27FC236}">
                <a16:creationId xmlns:a16="http://schemas.microsoft.com/office/drawing/2014/main" id="{47EE2427-1C62-02F4-8BF8-6606C78DE1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501" y="1885951"/>
            <a:ext cx="192881" cy="1928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60" name="Picture 4">
            <a:extLst>
              <a:ext uri="{FF2B5EF4-FFF2-40B4-BE49-F238E27FC236}">
                <a16:creationId xmlns:a16="http://schemas.microsoft.com/office/drawing/2014/main" id="{3634345E-C0A4-E500-5EAF-9A036A9E4E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501" y="2457451"/>
            <a:ext cx="192881" cy="1928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61" name="Picture 2">
            <a:extLst>
              <a:ext uri="{FF2B5EF4-FFF2-40B4-BE49-F238E27FC236}">
                <a16:creationId xmlns:a16="http://schemas.microsoft.com/office/drawing/2014/main" id="{3DEB1357-0A84-BC3F-47D8-FFD2EF262D7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1550" y="800100"/>
            <a:ext cx="619125" cy="619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62" name="Picture 4">
            <a:extLst>
              <a:ext uri="{FF2B5EF4-FFF2-40B4-BE49-F238E27FC236}">
                <a16:creationId xmlns:a16="http://schemas.microsoft.com/office/drawing/2014/main" id="{AC2248AF-5834-FDB5-38E7-9764DA8073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501" y="3314701"/>
            <a:ext cx="192881" cy="1928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63" name="Picture 4">
            <a:extLst>
              <a:ext uri="{FF2B5EF4-FFF2-40B4-BE49-F238E27FC236}">
                <a16:creationId xmlns:a16="http://schemas.microsoft.com/office/drawing/2014/main" id="{F693F1DF-4DA1-9D0C-FE4D-CA8CCC1205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501" y="2764632"/>
            <a:ext cx="192881" cy="1928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64" name="Picture 4">
            <a:extLst>
              <a:ext uri="{FF2B5EF4-FFF2-40B4-BE49-F238E27FC236}">
                <a16:creationId xmlns:a16="http://schemas.microsoft.com/office/drawing/2014/main" id="{2E8CAC11-C4E6-71E4-851B-863C75EF51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501" y="3028951"/>
            <a:ext cx="192881" cy="1928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11" name="Picture 15" descr="F:\Academics\IMD205\New graphic for slides\misch\Interactive-Kiosk.jpg">
            <a:extLst>
              <a:ext uri="{FF2B5EF4-FFF2-40B4-BE49-F238E27FC236}">
                <a16:creationId xmlns:a16="http://schemas.microsoft.com/office/drawing/2014/main" id="{B8469E75-C624-7D2B-7DF6-9F8D2189009B}"/>
              </a:ext>
            </a:extLst>
          </p:cNvPr>
          <p:cNvPicPr>
            <a:picLocks noChangeAspect="1" noChangeArrowheads="1"/>
          </p:cNvPicPr>
          <p:nvPr/>
        </p:nvPicPr>
        <p:blipFill>
          <a:blip r:embed="rId5"/>
          <a:srcRect/>
          <a:stretch>
            <a:fillRect/>
          </a:stretch>
        </p:blipFill>
        <p:spPr bwMode="auto">
          <a:xfrm>
            <a:off x="6275785" y="400050"/>
            <a:ext cx="1810940" cy="2457450"/>
          </a:xfrm>
          <a:prstGeom prst="rect">
            <a:avLst/>
          </a:prstGeom>
          <a:ln>
            <a:noFill/>
          </a:ln>
          <a:effectLst>
            <a:outerShdw blurRad="292100" dist="139700" dir="2700000" algn="tl" rotWithShape="0">
              <a:srgbClr val="333333">
                <a:alpha val="65000"/>
              </a:srgbClr>
            </a:outerShdw>
          </a:effectLst>
        </p:spPr>
      </p:pic>
      <p:pic>
        <p:nvPicPr>
          <p:cNvPr id="29712" name="Picture 16" descr="F:\Academics\IMD205\New graphic for slides\misch\new_illuminatetouchkiosk1a.jpg">
            <a:extLst>
              <a:ext uri="{FF2B5EF4-FFF2-40B4-BE49-F238E27FC236}">
                <a16:creationId xmlns:a16="http://schemas.microsoft.com/office/drawing/2014/main" id="{3283B61F-FF63-C5B8-5ECC-53C2EC8230EB}"/>
              </a:ext>
            </a:extLst>
          </p:cNvPr>
          <p:cNvPicPr>
            <a:picLocks noChangeAspect="1" noChangeArrowheads="1"/>
          </p:cNvPicPr>
          <p:nvPr/>
        </p:nvPicPr>
        <p:blipFill>
          <a:blip r:embed="rId6"/>
          <a:srcRect/>
          <a:stretch>
            <a:fillRect/>
          </a:stretch>
        </p:blipFill>
        <p:spPr bwMode="auto">
          <a:xfrm>
            <a:off x="4857750" y="1600200"/>
            <a:ext cx="1519238" cy="2286000"/>
          </a:xfrm>
          <a:prstGeom prst="rect">
            <a:avLst/>
          </a:prstGeom>
          <a:ln>
            <a:noFill/>
          </a:ln>
          <a:effectLst>
            <a:outerShdw blurRad="292100" dist="139700" dir="2700000" algn="tl" rotWithShape="0">
              <a:srgbClr val="333333">
                <a:alpha val="65000"/>
              </a:srgbClr>
            </a:outerShdw>
          </a:effectLst>
        </p:spPr>
      </p:pic>
      <p:pic>
        <p:nvPicPr>
          <p:cNvPr id="29713" name="Picture 17" descr="F:\Academics\IMD205\New graphic for slides\misch\410106-interactive_kiosk.jpg">
            <a:extLst>
              <a:ext uri="{FF2B5EF4-FFF2-40B4-BE49-F238E27FC236}">
                <a16:creationId xmlns:a16="http://schemas.microsoft.com/office/drawing/2014/main" id="{85C60563-1005-4EE8-1970-4B634EC3075D}"/>
              </a:ext>
            </a:extLst>
          </p:cNvPr>
          <p:cNvPicPr>
            <a:picLocks noChangeAspect="1" noChangeArrowheads="1"/>
          </p:cNvPicPr>
          <p:nvPr/>
        </p:nvPicPr>
        <p:blipFill>
          <a:blip r:embed="rId7"/>
          <a:srcRect/>
          <a:stretch>
            <a:fillRect/>
          </a:stretch>
        </p:blipFill>
        <p:spPr bwMode="auto">
          <a:xfrm>
            <a:off x="5943600" y="3486150"/>
            <a:ext cx="2143125" cy="1428750"/>
          </a:xfrm>
          <a:prstGeom prst="rect">
            <a:avLst/>
          </a:prstGeom>
          <a:ln>
            <a:noFill/>
          </a:ln>
          <a:effectLst>
            <a:outerShdw blurRad="292100" dist="139700" dir="2700000" algn="tl" rotWithShape="0">
              <a:srgbClr val="333333">
                <a:alpha val="65000"/>
              </a:srgbClr>
            </a:outerShdw>
          </a:effectLst>
        </p:spPr>
      </p:pic>
    </p:spTree>
  </p:cSld>
  <p:clrMapOvr>
    <a:masterClrMapping/>
  </p:clrMapOvr>
  <p:transition>
    <p:cut/>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4"/>
          <p:cNvSpPr txBox="1">
            <a:spLocks noGrp="1"/>
          </p:cNvSpPr>
          <p:nvPr>
            <p:ph type="title"/>
          </p:nvPr>
        </p:nvSpPr>
        <p:spPr>
          <a:xfrm>
            <a:off x="508000" y="816165"/>
            <a:ext cx="2380342" cy="33276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sz="2000" dirty="0"/>
              <a:t>Cognitive T</a:t>
            </a:r>
            <a:r>
              <a:rPr lang="en-MY" sz="2000" dirty="0"/>
              <a:t>h</a:t>
            </a:r>
            <a:r>
              <a:rPr lang="en" sz="2000" dirty="0"/>
              <a:t>eory of Multimedia Learning</a:t>
            </a:r>
            <a:endParaRPr sz="2000" dirty="0"/>
          </a:p>
        </p:txBody>
      </p:sp>
      <p:sp>
        <p:nvSpPr>
          <p:cNvPr id="69" name="Google Shape;69;p14"/>
          <p:cNvSpPr txBox="1">
            <a:spLocks noGrp="1"/>
          </p:cNvSpPr>
          <p:nvPr>
            <p:ph type="body" idx="1"/>
          </p:nvPr>
        </p:nvSpPr>
        <p:spPr>
          <a:xfrm>
            <a:off x="3631675" y="362924"/>
            <a:ext cx="5004326" cy="4417652"/>
          </a:xfrm>
          <a:prstGeom prst="rect">
            <a:avLst/>
          </a:prstGeom>
        </p:spPr>
        <p:txBody>
          <a:bodyPr spcFirstLastPara="1" wrap="square" lIns="0" tIns="0" rIns="0" bIns="0" anchor="t" anchorCtr="0">
            <a:noAutofit/>
          </a:bodyPr>
          <a:lstStyle/>
          <a:p>
            <a:pPr algn="just" eaLnBrk="1" hangingPunct="1">
              <a:buFont typeface="Arial" charset="0"/>
              <a:buNone/>
              <a:defRPr/>
            </a:pPr>
            <a:endParaRPr lang="en-US" sz="1800" b="1" dirty="0">
              <a:solidFill>
                <a:schemeClr val="tx1">
                  <a:lumMod val="85000"/>
                  <a:lumOff val="15000"/>
                </a:schemeClr>
              </a:solidFill>
              <a:latin typeface="+mn-lt"/>
            </a:endParaRPr>
          </a:p>
          <a:p>
            <a:pPr algn="just" eaLnBrk="1" hangingPunct="1">
              <a:buFont typeface="Arial" charset="0"/>
              <a:buNone/>
              <a:defRPr/>
            </a:pPr>
            <a:r>
              <a:rPr lang="en-US" sz="1800" b="1" dirty="0">
                <a:solidFill>
                  <a:schemeClr val="tx2">
                    <a:lumMod val="10000"/>
                  </a:schemeClr>
                </a:solidFill>
                <a:latin typeface="+mn-lt"/>
              </a:rPr>
              <a:t>     Definition </a:t>
            </a:r>
          </a:p>
          <a:p>
            <a:pPr algn="just" eaLnBrk="1" hangingPunct="1">
              <a:buFont typeface="Arial" charset="0"/>
              <a:buNone/>
              <a:defRPr/>
            </a:pPr>
            <a:r>
              <a:rPr lang="en-US" b="1" dirty="0">
                <a:solidFill>
                  <a:schemeClr val="tx2">
                    <a:lumMod val="10000"/>
                  </a:schemeClr>
                </a:solidFill>
                <a:latin typeface="+mn-lt"/>
              </a:rPr>
              <a:t>     </a:t>
            </a:r>
          </a:p>
          <a:p>
            <a:pPr algn="just" eaLnBrk="1" hangingPunct="1">
              <a:buFont typeface="Arial" charset="0"/>
              <a:buNone/>
              <a:defRPr/>
            </a:pPr>
            <a:r>
              <a:rPr lang="en-US" b="1" dirty="0">
                <a:solidFill>
                  <a:schemeClr val="tx2">
                    <a:lumMod val="10000"/>
                  </a:schemeClr>
                </a:solidFill>
                <a:latin typeface="+mn-lt"/>
              </a:rPr>
              <a:t>     </a:t>
            </a:r>
            <a:r>
              <a:rPr lang="en-US" sz="1800" b="1" dirty="0">
                <a:solidFill>
                  <a:schemeClr val="accent3">
                    <a:lumMod val="50000"/>
                  </a:schemeClr>
                </a:solidFill>
                <a:latin typeface="+mn-lt"/>
              </a:rPr>
              <a:t>The cognitive theory of multimedia learning is based on a knowledge-construction view in which learners actively build mental representations in an attempt to make sense out of their experiences</a:t>
            </a:r>
          </a:p>
          <a:p>
            <a:pPr algn="just" eaLnBrk="1" hangingPunct="1">
              <a:buFont typeface="Arial" charset="0"/>
              <a:buNone/>
              <a:defRPr/>
            </a:pPr>
            <a:endParaRPr lang="en-US" sz="1800" b="1" dirty="0">
              <a:solidFill>
                <a:schemeClr val="tx1">
                  <a:lumMod val="85000"/>
                  <a:lumOff val="15000"/>
                </a:schemeClr>
              </a:solidFill>
              <a:latin typeface="+mn-lt"/>
            </a:endParaRPr>
          </a:p>
          <a:p>
            <a:pPr marL="171450" indent="-171450" algn="just">
              <a:lnSpc>
                <a:spcPct val="100000"/>
              </a:lnSpc>
              <a:spcBef>
                <a:spcPts val="0"/>
              </a:spcBef>
              <a:buClr>
                <a:schemeClr val="dk1"/>
              </a:buClr>
              <a:buSzPts val="1100"/>
            </a:pPr>
            <a:endParaRPr lang="en-MY" dirty="0">
              <a:solidFill>
                <a:srgbClr val="000000"/>
              </a:solidFill>
            </a:endParaRPr>
          </a:p>
          <a:p>
            <a:pPr marL="171450" indent="-171450" algn="just">
              <a:buClr>
                <a:schemeClr val="dk1"/>
              </a:buClr>
              <a:buSzPts val="1100"/>
            </a:pPr>
            <a:endParaRPr lang="en-MY" sz="1600" dirty="0">
              <a:solidFill>
                <a:srgbClr val="000000"/>
              </a:solidFill>
            </a:endParaRPr>
          </a:p>
          <a:p>
            <a:pPr marL="628650" lvl="1" indent="-171450" algn="just">
              <a:buClr>
                <a:schemeClr val="dk1"/>
              </a:buClr>
              <a:buSzPts val="1100"/>
            </a:pPr>
            <a:endParaRPr sz="2800" dirty="0">
              <a:solidFill>
                <a:srgbClr val="000000"/>
              </a:solidFill>
            </a:endParaRPr>
          </a:p>
        </p:txBody>
      </p:sp>
      <p:sp>
        <p:nvSpPr>
          <p:cNvPr id="71" name="Google Shape;71;p14"/>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21</a:t>
            </a:fld>
            <a:endParaRPr/>
          </a:p>
        </p:txBody>
      </p:sp>
      <p:pic>
        <p:nvPicPr>
          <p:cNvPr id="5" name="Picture 4">
            <a:extLst>
              <a:ext uri="{FF2B5EF4-FFF2-40B4-BE49-F238E27FC236}">
                <a16:creationId xmlns:a16="http://schemas.microsoft.com/office/drawing/2014/main" id="{A9A3AF76-3566-E89A-FFA2-2A12029FC2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82036" y="814183"/>
            <a:ext cx="5334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534655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218" name="Group 7">
            <a:extLst>
              <a:ext uri="{FF2B5EF4-FFF2-40B4-BE49-F238E27FC236}">
                <a16:creationId xmlns:a16="http://schemas.microsoft.com/office/drawing/2014/main" id="{549F83A7-376B-5F49-EDDC-A774A235C4B0}"/>
              </a:ext>
            </a:extLst>
          </p:cNvPr>
          <p:cNvGrpSpPr>
            <a:grpSpLocks/>
          </p:cNvGrpSpPr>
          <p:nvPr/>
        </p:nvGrpSpPr>
        <p:grpSpPr bwMode="auto">
          <a:xfrm>
            <a:off x="714375" y="0"/>
            <a:ext cx="7715250" cy="5143500"/>
            <a:chOff x="0" y="0"/>
            <a:chExt cx="10287000" cy="6858000"/>
          </a:xfrm>
        </p:grpSpPr>
        <p:pic>
          <p:nvPicPr>
            <p:cNvPr id="9226" name="Picture 4">
              <a:extLst>
                <a:ext uri="{FF2B5EF4-FFF2-40B4-BE49-F238E27FC236}">
                  <a16:creationId xmlns:a16="http://schemas.microsoft.com/office/drawing/2014/main" id="{FBBCE6CB-C3C6-5936-061D-62EACC1DC2D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0287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9">
              <a:extLst>
                <a:ext uri="{FF2B5EF4-FFF2-40B4-BE49-F238E27FC236}">
                  <a16:creationId xmlns:a16="http://schemas.microsoft.com/office/drawing/2014/main" id="{4778B031-4EF5-7B26-1F23-1C4B5472D52C}"/>
                </a:ext>
              </a:extLst>
            </p:cNvPr>
            <p:cNvSpPr/>
            <p:nvPr/>
          </p:nvSpPr>
          <p:spPr>
            <a:xfrm>
              <a:off x="190500" y="152400"/>
              <a:ext cx="9906000" cy="6553200"/>
            </a:xfrm>
            <a:prstGeom prst="rect">
              <a:avLst/>
            </a:prstGeom>
            <a:solidFill>
              <a:schemeClr val="bg1">
                <a:lumMod val="85000"/>
                <a:alpha val="91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050" dirty="0"/>
            </a:p>
          </p:txBody>
        </p:sp>
      </p:grpSp>
      <p:sp>
        <p:nvSpPr>
          <p:cNvPr id="11" name="Rectangle 2">
            <a:extLst>
              <a:ext uri="{FF2B5EF4-FFF2-40B4-BE49-F238E27FC236}">
                <a16:creationId xmlns:a16="http://schemas.microsoft.com/office/drawing/2014/main" id="{65CF2B45-EC41-CDF4-ABD6-2E84DEB5F8A1}"/>
              </a:ext>
            </a:extLst>
          </p:cNvPr>
          <p:cNvSpPr txBox="1">
            <a:spLocks noChangeArrowheads="1"/>
          </p:cNvSpPr>
          <p:nvPr/>
        </p:nvSpPr>
        <p:spPr bwMode="auto">
          <a:xfrm>
            <a:off x="914400" y="171450"/>
            <a:ext cx="6915150" cy="514350"/>
          </a:xfrm>
          <a:prstGeom prst="rect">
            <a:avLst/>
          </a:prstGeom>
          <a:noFill/>
          <a:ln w="9525">
            <a:noFill/>
            <a:miter lim="800000"/>
            <a:headEnd/>
            <a:tailEnd/>
          </a:ln>
        </p:spPr>
        <p:txBody>
          <a:bodyPr anchor="ctr"/>
          <a:lstStyle/>
          <a:p>
            <a:pPr eaLnBrk="1" hangingPunct="1">
              <a:defRPr/>
            </a:pPr>
            <a:endParaRPr lang="en-US" sz="1050" dirty="0">
              <a:latin typeface="+mn-lt"/>
            </a:endParaRPr>
          </a:p>
        </p:txBody>
      </p:sp>
      <p:sp>
        <p:nvSpPr>
          <p:cNvPr id="23" name="TextBox 22">
            <a:extLst>
              <a:ext uri="{FF2B5EF4-FFF2-40B4-BE49-F238E27FC236}">
                <a16:creationId xmlns:a16="http://schemas.microsoft.com/office/drawing/2014/main" id="{82E4AE03-06BF-6690-59E3-53BF219677F1}"/>
              </a:ext>
            </a:extLst>
          </p:cNvPr>
          <p:cNvSpPr txBox="1"/>
          <p:nvPr/>
        </p:nvSpPr>
        <p:spPr>
          <a:xfrm>
            <a:off x="2085975" y="685800"/>
            <a:ext cx="6057900" cy="4093428"/>
          </a:xfrm>
          <a:prstGeom prst="rect">
            <a:avLst/>
          </a:prstGeom>
          <a:noFill/>
        </p:spPr>
        <p:txBody>
          <a:bodyPr>
            <a:spAutoFit/>
          </a:bodyPr>
          <a:lstStyle/>
          <a:p>
            <a:pPr>
              <a:defRPr/>
            </a:pPr>
            <a:r>
              <a:rPr lang="en-US" sz="2000" b="1" dirty="0">
                <a:solidFill>
                  <a:schemeClr val="tx2">
                    <a:lumMod val="10000"/>
                  </a:schemeClr>
                </a:solidFill>
                <a:latin typeface="Calibri" panose="020F0502020204030204" pitchFamily="34" charset="0"/>
                <a:cs typeface="Calibri" panose="020F0502020204030204" pitchFamily="34" charset="0"/>
              </a:rPr>
              <a:t>CTML entails how to structure multimedia materials effectively to </a:t>
            </a:r>
            <a:r>
              <a:rPr lang="en-US" sz="2000" b="1" dirty="0">
                <a:solidFill>
                  <a:schemeClr val="accent4"/>
                </a:solidFill>
                <a:latin typeface="Calibri" panose="020F0502020204030204" pitchFamily="34" charset="0"/>
                <a:cs typeface="Calibri" panose="020F0502020204030204" pitchFamily="34" charset="0"/>
              </a:rPr>
              <a:t>maximize learning</a:t>
            </a:r>
          </a:p>
          <a:p>
            <a:pPr>
              <a:defRPr/>
            </a:pPr>
            <a:endParaRPr lang="en-US" sz="2000" b="1" dirty="0">
              <a:solidFill>
                <a:schemeClr val="tx2">
                  <a:lumMod val="10000"/>
                </a:schemeClr>
              </a:solidFill>
              <a:latin typeface="Calibri" panose="020F0502020204030204" pitchFamily="34" charset="0"/>
              <a:cs typeface="Calibri" panose="020F0502020204030204" pitchFamily="34" charset="0"/>
            </a:endParaRPr>
          </a:p>
          <a:p>
            <a:pPr>
              <a:defRPr/>
            </a:pPr>
            <a:r>
              <a:rPr lang="en-US" sz="2000" b="1" dirty="0">
                <a:solidFill>
                  <a:schemeClr val="tx2">
                    <a:lumMod val="10000"/>
                  </a:schemeClr>
                </a:solidFill>
                <a:latin typeface="Calibri" panose="020F0502020204030204" pitchFamily="34" charset="0"/>
                <a:cs typeface="Calibri" panose="020F0502020204030204" pitchFamily="34" charset="0"/>
              </a:rPr>
              <a:t>CTML consists of </a:t>
            </a:r>
            <a:r>
              <a:rPr lang="en-US" sz="2000" b="1" dirty="0">
                <a:solidFill>
                  <a:schemeClr val="accent1"/>
                </a:solidFill>
                <a:latin typeface="Calibri" panose="020F0502020204030204" pitchFamily="34" charset="0"/>
                <a:cs typeface="Calibri" panose="020F0502020204030204" pitchFamily="34" charset="0"/>
              </a:rPr>
              <a:t>12 principles </a:t>
            </a:r>
            <a:r>
              <a:rPr lang="en-US" sz="2000" b="1" dirty="0">
                <a:solidFill>
                  <a:schemeClr val="tx2">
                    <a:lumMod val="10000"/>
                  </a:schemeClr>
                </a:solidFill>
                <a:latin typeface="Calibri" panose="020F0502020204030204" pitchFamily="34" charset="0"/>
                <a:cs typeface="Calibri" panose="020F0502020204030204" pitchFamily="34" charset="0"/>
              </a:rPr>
              <a:t>that guide to create effective multimedia presentations for learning</a:t>
            </a:r>
          </a:p>
          <a:p>
            <a:pPr>
              <a:defRPr/>
            </a:pPr>
            <a:endParaRPr lang="en-US" sz="2000" b="1" dirty="0">
              <a:solidFill>
                <a:schemeClr val="tx2">
                  <a:lumMod val="10000"/>
                </a:schemeClr>
              </a:solidFill>
              <a:latin typeface="Calibri" panose="020F0502020204030204" pitchFamily="34" charset="0"/>
              <a:cs typeface="Calibri" panose="020F0502020204030204" pitchFamily="34" charset="0"/>
            </a:endParaRPr>
          </a:p>
          <a:p>
            <a:pPr>
              <a:defRPr/>
            </a:pPr>
            <a:r>
              <a:rPr lang="en-US" sz="2000" b="1" dirty="0">
                <a:solidFill>
                  <a:schemeClr val="tx2">
                    <a:lumMod val="10000"/>
                  </a:schemeClr>
                </a:solidFill>
                <a:latin typeface="Calibri" panose="020F0502020204030204" pitchFamily="34" charset="0"/>
                <a:cs typeface="Calibri" panose="020F0502020204030204" pitchFamily="34" charset="0"/>
              </a:rPr>
              <a:t>CTML makes three (3) assumptions regarding how human process information :- </a:t>
            </a:r>
          </a:p>
          <a:p>
            <a:pPr marL="514350" indent="-514350">
              <a:buFont typeface="+mj-lt"/>
              <a:buAutoNum type="romanUcPeriod"/>
              <a:defRPr/>
            </a:pPr>
            <a:r>
              <a:rPr lang="en-US" sz="2000" b="1" dirty="0">
                <a:solidFill>
                  <a:srgbClr val="7030A0"/>
                </a:solidFill>
                <a:latin typeface="Calibri" panose="020F0502020204030204" pitchFamily="34" charset="0"/>
                <a:cs typeface="Calibri" panose="020F0502020204030204" pitchFamily="34" charset="0"/>
              </a:rPr>
              <a:t>Dual-channel assumption</a:t>
            </a:r>
          </a:p>
          <a:p>
            <a:pPr marL="514350" indent="-514350">
              <a:buFont typeface="+mj-lt"/>
              <a:buAutoNum type="romanUcPeriod"/>
              <a:defRPr/>
            </a:pPr>
            <a:r>
              <a:rPr lang="en-US" sz="2000" b="1" dirty="0">
                <a:solidFill>
                  <a:srgbClr val="7030A0"/>
                </a:solidFill>
                <a:latin typeface="Calibri" panose="020F0502020204030204" pitchFamily="34" charset="0"/>
                <a:cs typeface="Calibri" panose="020F0502020204030204" pitchFamily="34" charset="0"/>
              </a:rPr>
              <a:t>Limited-capacity assumption</a:t>
            </a:r>
          </a:p>
          <a:p>
            <a:pPr marL="514350" indent="-514350">
              <a:buFont typeface="+mj-lt"/>
              <a:buAutoNum type="romanUcPeriod"/>
              <a:defRPr/>
            </a:pPr>
            <a:r>
              <a:rPr lang="en-US" sz="2000" b="1" dirty="0">
                <a:solidFill>
                  <a:srgbClr val="7030A0"/>
                </a:solidFill>
                <a:latin typeface="Calibri" panose="020F0502020204030204" pitchFamily="34" charset="0"/>
                <a:cs typeface="Calibri" panose="020F0502020204030204" pitchFamily="34" charset="0"/>
              </a:rPr>
              <a:t>Active-processing assumption </a:t>
            </a:r>
          </a:p>
          <a:p>
            <a:pPr>
              <a:defRPr/>
            </a:pPr>
            <a:endParaRPr lang="en-US" sz="2000" b="1" dirty="0">
              <a:solidFill>
                <a:schemeClr val="tx2">
                  <a:lumMod val="10000"/>
                </a:schemeClr>
              </a:solidFill>
              <a:latin typeface="Calibri" panose="020F0502020204030204" pitchFamily="34" charset="0"/>
              <a:cs typeface="Calibri" panose="020F0502020204030204" pitchFamily="34" charset="0"/>
            </a:endParaRPr>
          </a:p>
          <a:p>
            <a:pPr>
              <a:defRPr/>
            </a:pPr>
            <a:endParaRPr lang="en-US" sz="2000" b="1" dirty="0">
              <a:solidFill>
                <a:schemeClr val="tx2">
                  <a:lumMod val="10000"/>
                </a:schemeClr>
              </a:solidFill>
              <a:latin typeface="Calibri" panose="020F0502020204030204" pitchFamily="34" charset="0"/>
              <a:cs typeface="Calibri" panose="020F0502020204030204" pitchFamily="34" charset="0"/>
            </a:endParaRPr>
          </a:p>
        </p:txBody>
      </p:sp>
      <p:pic>
        <p:nvPicPr>
          <p:cNvPr id="9223" name="Picture 2">
            <a:extLst>
              <a:ext uri="{FF2B5EF4-FFF2-40B4-BE49-F238E27FC236}">
                <a16:creationId xmlns:a16="http://schemas.microsoft.com/office/drawing/2014/main" id="{167DAA73-2158-EB09-67F6-3BF1D5D459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69382" y="751159"/>
            <a:ext cx="342900"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24" name="Picture 2">
            <a:extLst>
              <a:ext uri="{FF2B5EF4-FFF2-40B4-BE49-F238E27FC236}">
                <a16:creationId xmlns:a16="http://schemas.microsoft.com/office/drawing/2014/main" id="{40422CE3-EDB5-FC9D-D419-B2BAEB1DB1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2232" y="1605619"/>
            <a:ext cx="342900"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25" name="Picture 2">
            <a:extLst>
              <a:ext uri="{FF2B5EF4-FFF2-40B4-BE49-F238E27FC236}">
                <a16:creationId xmlns:a16="http://schemas.microsoft.com/office/drawing/2014/main" id="{6AFFDDBF-6E2A-8CBD-EBED-54988AFC16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500" y="3445668"/>
            <a:ext cx="342900"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72788674"/>
      </p:ext>
    </p:extLst>
  </p:cSld>
  <p:clrMapOvr>
    <a:masterClrMapping/>
  </p:clrMapOvr>
  <p:transition>
    <p:cut/>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218" name="Group 7">
            <a:extLst>
              <a:ext uri="{FF2B5EF4-FFF2-40B4-BE49-F238E27FC236}">
                <a16:creationId xmlns:a16="http://schemas.microsoft.com/office/drawing/2014/main" id="{549F83A7-376B-5F49-EDDC-A774A235C4B0}"/>
              </a:ext>
            </a:extLst>
          </p:cNvPr>
          <p:cNvGrpSpPr>
            <a:grpSpLocks/>
          </p:cNvGrpSpPr>
          <p:nvPr/>
        </p:nvGrpSpPr>
        <p:grpSpPr bwMode="auto">
          <a:xfrm>
            <a:off x="714375" y="0"/>
            <a:ext cx="7715250" cy="5143500"/>
            <a:chOff x="0" y="0"/>
            <a:chExt cx="10287000" cy="6858000"/>
          </a:xfrm>
        </p:grpSpPr>
        <p:pic>
          <p:nvPicPr>
            <p:cNvPr id="9226" name="Picture 4">
              <a:extLst>
                <a:ext uri="{FF2B5EF4-FFF2-40B4-BE49-F238E27FC236}">
                  <a16:creationId xmlns:a16="http://schemas.microsoft.com/office/drawing/2014/main" id="{FBBCE6CB-C3C6-5936-061D-62EACC1DC2D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0287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9">
              <a:extLst>
                <a:ext uri="{FF2B5EF4-FFF2-40B4-BE49-F238E27FC236}">
                  <a16:creationId xmlns:a16="http://schemas.microsoft.com/office/drawing/2014/main" id="{4778B031-4EF5-7B26-1F23-1C4B5472D52C}"/>
                </a:ext>
              </a:extLst>
            </p:cNvPr>
            <p:cNvSpPr/>
            <p:nvPr/>
          </p:nvSpPr>
          <p:spPr>
            <a:xfrm>
              <a:off x="190500" y="152400"/>
              <a:ext cx="9906000" cy="6553200"/>
            </a:xfrm>
            <a:prstGeom prst="rect">
              <a:avLst/>
            </a:prstGeom>
            <a:solidFill>
              <a:schemeClr val="bg1">
                <a:lumMod val="85000"/>
                <a:alpha val="91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050" dirty="0"/>
            </a:p>
          </p:txBody>
        </p:sp>
      </p:grpSp>
      <p:sp>
        <p:nvSpPr>
          <p:cNvPr id="11" name="Rectangle 2">
            <a:extLst>
              <a:ext uri="{FF2B5EF4-FFF2-40B4-BE49-F238E27FC236}">
                <a16:creationId xmlns:a16="http://schemas.microsoft.com/office/drawing/2014/main" id="{65CF2B45-EC41-CDF4-ABD6-2E84DEB5F8A1}"/>
              </a:ext>
            </a:extLst>
          </p:cNvPr>
          <p:cNvSpPr txBox="1">
            <a:spLocks noChangeArrowheads="1"/>
          </p:cNvSpPr>
          <p:nvPr/>
        </p:nvSpPr>
        <p:spPr bwMode="auto">
          <a:xfrm>
            <a:off x="914400" y="171450"/>
            <a:ext cx="6915150" cy="514350"/>
          </a:xfrm>
          <a:prstGeom prst="rect">
            <a:avLst/>
          </a:prstGeom>
          <a:noFill/>
          <a:ln w="9525">
            <a:noFill/>
            <a:miter lim="800000"/>
            <a:headEnd/>
            <a:tailEnd/>
          </a:ln>
        </p:spPr>
        <p:txBody>
          <a:bodyPr anchor="ctr"/>
          <a:lstStyle/>
          <a:p>
            <a:pPr eaLnBrk="1" hangingPunct="1">
              <a:defRPr/>
            </a:pPr>
            <a:endParaRPr lang="en-US" sz="1050" dirty="0">
              <a:latin typeface="+mn-lt"/>
            </a:endParaRPr>
          </a:p>
        </p:txBody>
      </p:sp>
      <p:sp>
        <p:nvSpPr>
          <p:cNvPr id="23" name="TextBox 22">
            <a:extLst>
              <a:ext uri="{FF2B5EF4-FFF2-40B4-BE49-F238E27FC236}">
                <a16:creationId xmlns:a16="http://schemas.microsoft.com/office/drawing/2014/main" id="{82E4AE03-06BF-6690-59E3-53BF219677F1}"/>
              </a:ext>
            </a:extLst>
          </p:cNvPr>
          <p:cNvSpPr txBox="1"/>
          <p:nvPr/>
        </p:nvSpPr>
        <p:spPr>
          <a:xfrm>
            <a:off x="1200526" y="171450"/>
            <a:ext cx="6057900" cy="3785652"/>
          </a:xfrm>
          <a:prstGeom prst="rect">
            <a:avLst/>
          </a:prstGeom>
          <a:noFill/>
        </p:spPr>
        <p:txBody>
          <a:bodyPr>
            <a:spAutoFit/>
          </a:bodyPr>
          <a:lstStyle/>
          <a:p>
            <a:pPr>
              <a:defRPr/>
            </a:pPr>
            <a:endParaRPr lang="en-US" sz="2000" b="1" dirty="0">
              <a:solidFill>
                <a:schemeClr val="tx2">
                  <a:lumMod val="10000"/>
                </a:schemeClr>
              </a:solidFill>
              <a:latin typeface="Calibri" panose="020F0502020204030204" pitchFamily="34" charset="0"/>
              <a:cs typeface="Calibri" panose="020F0502020204030204" pitchFamily="34" charset="0"/>
            </a:endParaRPr>
          </a:p>
          <a:p>
            <a:pPr>
              <a:defRPr/>
            </a:pPr>
            <a:r>
              <a:rPr lang="en-US" sz="2000" b="1" i="1" u="sng" dirty="0" err="1">
                <a:solidFill>
                  <a:srgbClr val="7030A0"/>
                </a:solidFill>
                <a:latin typeface="Calibri" panose="020F0502020204030204" pitchFamily="34" charset="0"/>
                <a:cs typeface="Calibri" panose="020F0502020204030204" pitchFamily="34" charset="0"/>
              </a:rPr>
              <a:t>i</a:t>
            </a:r>
            <a:r>
              <a:rPr lang="en-US" sz="2000" b="1" i="1" u="sng" dirty="0">
                <a:solidFill>
                  <a:srgbClr val="7030A0"/>
                </a:solidFill>
                <a:latin typeface="Calibri" panose="020F0502020204030204" pitchFamily="34" charset="0"/>
                <a:cs typeface="Calibri" panose="020F0502020204030204" pitchFamily="34" charset="0"/>
              </a:rPr>
              <a:t>. Dual-Channel Assumptions</a:t>
            </a:r>
          </a:p>
          <a:p>
            <a:pPr>
              <a:defRPr/>
            </a:pPr>
            <a:endParaRPr lang="en-US" sz="2000" b="1" dirty="0">
              <a:solidFill>
                <a:schemeClr val="tx2">
                  <a:lumMod val="10000"/>
                </a:schemeClr>
              </a:solidFill>
              <a:latin typeface="Calibri" panose="020F0502020204030204" pitchFamily="34" charset="0"/>
              <a:cs typeface="Calibri" panose="020F0502020204030204" pitchFamily="34" charset="0"/>
            </a:endParaRPr>
          </a:p>
          <a:p>
            <a:pPr>
              <a:defRPr/>
            </a:pPr>
            <a:r>
              <a:rPr lang="en-US" sz="2000" b="1" dirty="0">
                <a:solidFill>
                  <a:schemeClr val="tx2">
                    <a:lumMod val="10000"/>
                  </a:schemeClr>
                </a:solidFill>
                <a:latin typeface="Calibri" panose="020F0502020204030204" pitchFamily="34" charset="0"/>
                <a:cs typeface="Calibri" panose="020F0502020204030204" pitchFamily="34" charset="0"/>
              </a:rPr>
              <a:t>“Humans possess separate channels for processing visual and auditory information”.</a:t>
            </a:r>
          </a:p>
          <a:p>
            <a:pPr>
              <a:defRPr/>
            </a:pPr>
            <a:endParaRPr lang="en-US" sz="2000" b="1" dirty="0">
              <a:solidFill>
                <a:schemeClr val="tx2">
                  <a:lumMod val="10000"/>
                </a:schemeClr>
              </a:solidFill>
              <a:latin typeface="Calibri" panose="020F0502020204030204" pitchFamily="34" charset="0"/>
              <a:cs typeface="Calibri" panose="020F0502020204030204" pitchFamily="34" charset="0"/>
            </a:endParaRPr>
          </a:p>
          <a:p>
            <a:pPr>
              <a:defRPr/>
            </a:pPr>
            <a:r>
              <a:rPr lang="en-US" sz="2000" b="1" dirty="0">
                <a:solidFill>
                  <a:schemeClr val="tx2">
                    <a:lumMod val="10000"/>
                  </a:schemeClr>
                </a:solidFill>
                <a:latin typeface="Calibri" panose="020F0502020204030204" pitchFamily="34" charset="0"/>
                <a:cs typeface="Calibri" panose="020F0502020204030204" pitchFamily="34" charset="0"/>
              </a:rPr>
              <a:t>The first is the visual–pictorial channel, which processes images seen through the eyes (including words displayed on a screen).</a:t>
            </a:r>
          </a:p>
          <a:p>
            <a:pPr>
              <a:defRPr/>
            </a:pPr>
            <a:endParaRPr lang="en-US" sz="2000" b="1" dirty="0">
              <a:solidFill>
                <a:schemeClr val="tx2">
                  <a:lumMod val="10000"/>
                </a:schemeClr>
              </a:solidFill>
              <a:latin typeface="Calibri" panose="020F0502020204030204" pitchFamily="34" charset="0"/>
              <a:cs typeface="Calibri" panose="020F0502020204030204" pitchFamily="34" charset="0"/>
            </a:endParaRPr>
          </a:p>
          <a:p>
            <a:pPr>
              <a:defRPr/>
            </a:pPr>
            <a:r>
              <a:rPr lang="en-US" sz="2000" b="1" dirty="0">
                <a:solidFill>
                  <a:schemeClr val="tx2">
                    <a:lumMod val="10000"/>
                  </a:schemeClr>
                </a:solidFill>
                <a:latin typeface="Calibri" panose="020F0502020204030204" pitchFamily="34" charset="0"/>
                <a:cs typeface="Calibri" panose="020F0502020204030204" pitchFamily="34" charset="0"/>
              </a:rPr>
              <a:t>The other channel is the auditory–verbal channel, which processes spoken words</a:t>
            </a:r>
          </a:p>
        </p:txBody>
      </p:sp>
      <p:pic>
        <p:nvPicPr>
          <p:cNvPr id="9223" name="Picture 2">
            <a:extLst>
              <a:ext uri="{FF2B5EF4-FFF2-40B4-BE49-F238E27FC236}">
                <a16:creationId xmlns:a16="http://schemas.microsoft.com/office/drawing/2014/main" id="{167DAA73-2158-EB09-67F6-3BF1D5D459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1988061"/>
            <a:ext cx="342900"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24" name="Picture 2">
            <a:extLst>
              <a:ext uri="{FF2B5EF4-FFF2-40B4-BE49-F238E27FC236}">
                <a16:creationId xmlns:a16="http://schemas.microsoft.com/office/drawing/2014/main" id="{40422CE3-EDB5-FC9D-D419-B2BAEB1DB1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1082308"/>
            <a:ext cx="342900"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25" name="Picture 2">
            <a:extLst>
              <a:ext uri="{FF2B5EF4-FFF2-40B4-BE49-F238E27FC236}">
                <a16:creationId xmlns:a16="http://schemas.microsoft.com/office/drawing/2014/main" id="{6AFFDDBF-6E2A-8CBD-EBED-54988AFC16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5607" y="3165730"/>
            <a:ext cx="342900"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descr="A diagram of a human head&#10;&#10;Description automatically generated">
            <a:extLst>
              <a:ext uri="{FF2B5EF4-FFF2-40B4-BE49-F238E27FC236}">
                <a16:creationId xmlns:a16="http://schemas.microsoft.com/office/drawing/2014/main" id="{C5D04ACE-16B7-781E-0DF3-93DBB6FB2136}"/>
              </a:ext>
            </a:extLst>
          </p:cNvPr>
          <p:cNvPicPr>
            <a:picLocks noChangeAspect="1"/>
          </p:cNvPicPr>
          <p:nvPr/>
        </p:nvPicPr>
        <p:blipFill>
          <a:blip r:embed="rId4"/>
          <a:stretch>
            <a:fillRect/>
          </a:stretch>
        </p:blipFill>
        <p:spPr>
          <a:xfrm>
            <a:off x="6172952" y="3543300"/>
            <a:ext cx="2857500" cy="1600200"/>
          </a:xfrm>
          <a:prstGeom prst="rect">
            <a:avLst/>
          </a:prstGeom>
        </p:spPr>
      </p:pic>
    </p:spTree>
    <p:extLst>
      <p:ext uri="{BB962C8B-B14F-4D97-AF65-F5344CB8AC3E}">
        <p14:creationId xmlns:p14="http://schemas.microsoft.com/office/powerpoint/2010/main" val="1069219563"/>
      </p:ext>
    </p:extLst>
  </p:cSld>
  <p:clrMapOvr>
    <a:masterClrMapping/>
  </p:clrMapOvr>
  <p:transition>
    <p:cut/>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218" name="Group 7">
            <a:extLst>
              <a:ext uri="{FF2B5EF4-FFF2-40B4-BE49-F238E27FC236}">
                <a16:creationId xmlns:a16="http://schemas.microsoft.com/office/drawing/2014/main" id="{549F83A7-376B-5F49-EDDC-A774A235C4B0}"/>
              </a:ext>
            </a:extLst>
          </p:cNvPr>
          <p:cNvGrpSpPr>
            <a:grpSpLocks/>
          </p:cNvGrpSpPr>
          <p:nvPr/>
        </p:nvGrpSpPr>
        <p:grpSpPr bwMode="auto">
          <a:xfrm>
            <a:off x="714375" y="0"/>
            <a:ext cx="7715250" cy="5143500"/>
            <a:chOff x="0" y="0"/>
            <a:chExt cx="10287000" cy="6858000"/>
          </a:xfrm>
        </p:grpSpPr>
        <p:pic>
          <p:nvPicPr>
            <p:cNvPr id="9226" name="Picture 4">
              <a:extLst>
                <a:ext uri="{FF2B5EF4-FFF2-40B4-BE49-F238E27FC236}">
                  <a16:creationId xmlns:a16="http://schemas.microsoft.com/office/drawing/2014/main" id="{FBBCE6CB-C3C6-5936-061D-62EACC1DC2D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0287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9">
              <a:extLst>
                <a:ext uri="{FF2B5EF4-FFF2-40B4-BE49-F238E27FC236}">
                  <a16:creationId xmlns:a16="http://schemas.microsoft.com/office/drawing/2014/main" id="{4778B031-4EF5-7B26-1F23-1C4B5472D52C}"/>
                </a:ext>
              </a:extLst>
            </p:cNvPr>
            <p:cNvSpPr/>
            <p:nvPr/>
          </p:nvSpPr>
          <p:spPr>
            <a:xfrm>
              <a:off x="190500" y="152400"/>
              <a:ext cx="9906000" cy="6553200"/>
            </a:xfrm>
            <a:prstGeom prst="rect">
              <a:avLst/>
            </a:prstGeom>
            <a:solidFill>
              <a:schemeClr val="bg1">
                <a:lumMod val="85000"/>
                <a:alpha val="91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050" dirty="0"/>
            </a:p>
          </p:txBody>
        </p:sp>
      </p:grpSp>
      <p:sp>
        <p:nvSpPr>
          <p:cNvPr id="11" name="Rectangle 2">
            <a:extLst>
              <a:ext uri="{FF2B5EF4-FFF2-40B4-BE49-F238E27FC236}">
                <a16:creationId xmlns:a16="http://schemas.microsoft.com/office/drawing/2014/main" id="{65CF2B45-EC41-CDF4-ABD6-2E84DEB5F8A1}"/>
              </a:ext>
            </a:extLst>
          </p:cNvPr>
          <p:cNvSpPr txBox="1">
            <a:spLocks noChangeArrowheads="1"/>
          </p:cNvSpPr>
          <p:nvPr/>
        </p:nvSpPr>
        <p:spPr bwMode="auto">
          <a:xfrm>
            <a:off x="914400" y="171450"/>
            <a:ext cx="6915150" cy="514350"/>
          </a:xfrm>
          <a:prstGeom prst="rect">
            <a:avLst/>
          </a:prstGeom>
          <a:noFill/>
          <a:ln w="9525">
            <a:noFill/>
            <a:miter lim="800000"/>
            <a:headEnd/>
            <a:tailEnd/>
          </a:ln>
        </p:spPr>
        <p:txBody>
          <a:bodyPr anchor="ctr"/>
          <a:lstStyle/>
          <a:p>
            <a:pPr eaLnBrk="1" hangingPunct="1">
              <a:defRPr/>
            </a:pPr>
            <a:endParaRPr lang="en-US" sz="1050" dirty="0">
              <a:latin typeface="+mn-lt"/>
            </a:endParaRPr>
          </a:p>
        </p:txBody>
      </p:sp>
      <p:sp>
        <p:nvSpPr>
          <p:cNvPr id="23" name="TextBox 22">
            <a:extLst>
              <a:ext uri="{FF2B5EF4-FFF2-40B4-BE49-F238E27FC236}">
                <a16:creationId xmlns:a16="http://schemas.microsoft.com/office/drawing/2014/main" id="{82E4AE03-06BF-6690-59E3-53BF219677F1}"/>
              </a:ext>
            </a:extLst>
          </p:cNvPr>
          <p:cNvSpPr txBox="1"/>
          <p:nvPr/>
        </p:nvSpPr>
        <p:spPr>
          <a:xfrm>
            <a:off x="1200526" y="171450"/>
            <a:ext cx="6057900" cy="3785652"/>
          </a:xfrm>
          <a:prstGeom prst="rect">
            <a:avLst/>
          </a:prstGeom>
          <a:noFill/>
        </p:spPr>
        <p:txBody>
          <a:bodyPr>
            <a:spAutoFit/>
          </a:bodyPr>
          <a:lstStyle/>
          <a:p>
            <a:pPr>
              <a:defRPr/>
            </a:pPr>
            <a:endParaRPr lang="en-US" sz="2000" b="1" dirty="0">
              <a:solidFill>
                <a:schemeClr val="tx2">
                  <a:lumMod val="10000"/>
                </a:schemeClr>
              </a:solidFill>
              <a:latin typeface="Calibri" panose="020F0502020204030204" pitchFamily="34" charset="0"/>
              <a:cs typeface="Calibri" panose="020F0502020204030204" pitchFamily="34" charset="0"/>
            </a:endParaRPr>
          </a:p>
          <a:p>
            <a:pPr>
              <a:defRPr/>
            </a:pPr>
            <a:r>
              <a:rPr lang="en-US" sz="2000" b="1" i="1" u="sng" dirty="0">
                <a:solidFill>
                  <a:srgbClr val="7030A0"/>
                </a:solidFill>
                <a:latin typeface="Calibri" panose="020F0502020204030204" pitchFamily="34" charset="0"/>
                <a:cs typeface="Calibri" panose="020F0502020204030204" pitchFamily="34" charset="0"/>
              </a:rPr>
              <a:t>ii. Limited-capacity assumption</a:t>
            </a:r>
          </a:p>
          <a:p>
            <a:pPr>
              <a:defRPr/>
            </a:pPr>
            <a:endParaRPr lang="en-US" sz="2000" b="1" dirty="0">
              <a:solidFill>
                <a:schemeClr val="tx2">
                  <a:lumMod val="10000"/>
                </a:schemeClr>
              </a:solidFill>
              <a:latin typeface="Calibri" panose="020F0502020204030204" pitchFamily="34" charset="0"/>
              <a:cs typeface="Calibri" panose="020F0502020204030204" pitchFamily="34" charset="0"/>
            </a:endParaRPr>
          </a:p>
          <a:p>
            <a:pPr>
              <a:defRPr/>
            </a:pPr>
            <a:r>
              <a:rPr lang="en-US" sz="2000" b="1" dirty="0">
                <a:solidFill>
                  <a:schemeClr val="tx2">
                    <a:lumMod val="10000"/>
                  </a:schemeClr>
                </a:solidFill>
                <a:latin typeface="Calibri" panose="020F0502020204030204" pitchFamily="34" charset="0"/>
                <a:cs typeface="Calibri" panose="020F0502020204030204" pitchFamily="34" charset="0"/>
              </a:rPr>
              <a:t>Humans have a hard limit on the amount of information they can process at any given moment</a:t>
            </a:r>
          </a:p>
          <a:p>
            <a:pPr>
              <a:defRPr/>
            </a:pPr>
            <a:endParaRPr lang="en-US" sz="2000" b="1" dirty="0">
              <a:solidFill>
                <a:schemeClr val="tx2">
                  <a:lumMod val="10000"/>
                </a:schemeClr>
              </a:solidFill>
              <a:latin typeface="Calibri" panose="020F0502020204030204" pitchFamily="34" charset="0"/>
              <a:cs typeface="Calibri" panose="020F0502020204030204" pitchFamily="34" charset="0"/>
            </a:endParaRPr>
          </a:p>
          <a:p>
            <a:pPr>
              <a:defRPr/>
            </a:pPr>
            <a:r>
              <a:rPr lang="en-US" sz="2000" b="1" dirty="0">
                <a:solidFill>
                  <a:schemeClr val="tx2">
                    <a:lumMod val="10000"/>
                  </a:schemeClr>
                </a:solidFill>
                <a:latin typeface="Calibri" panose="020F0502020204030204" pitchFamily="34" charset="0"/>
                <a:cs typeface="Calibri" panose="020F0502020204030204" pitchFamily="34" charset="0"/>
              </a:rPr>
              <a:t>E.g. anyone who’s sat in a sports bar and tried to watch several games at the same time or tried to listen to the news while having a conversation.</a:t>
            </a:r>
          </a:p>
          <a:p>
            <a:pPr>
              <a:defRPr/>
            </a:pPr>
            <a:endParaRPr lang="en-US" sz="2000" b="1" dirty="0">
              <a:solidFill>
                <a:schemeClr val="tx2">
                  <a:lumMod val="10000"/>
                </a:schemeClr>
              </a:solidFill>
              <a:latin typeface="Calibri" panose="020F0502020204030204" pitchFamily="34" charset="0"/>
              <a:cs typeface="Calibri" panose="020F0502020204030204" pitchFamily="34" charset="0"/>
            </a:endParaRPr>
          </a:p>
          <a:p>
            <a:pPr>
              <a:defRPr/>
            </a:pPr>
            <a:endParaRPr lang="en-US" sz="2000" b="1" dirty="0">
              <a:solidFill>
                <a:schemeClr val="tx2">
                  <a:lumMod val="10000"/>
                </a:schemeClr>
              </a:solidFill>
              <a:latin typeface="Calibri" panose="020F0502020204030204" pitchFamily="34" charset="0"/>
              <a:cs typeface="Calibri" panose="020F0502020204030204" pitchFamily="34" charset="0"/>
            </a:endParaRPr>
          </a:p>
          <a:p>
            <a:pPr>
              <a:defRPr/>
            </a:pPr>
            <a:endParaRPr lang="en-US" sz="2000" b="1" dirty="0">
              <a:solidFill>
                <a:schemeClr val="tx2">
                  <a:lumMod val="10000"/>
                </a:schemeClr>
              </a:solidFill>
              <a:latin typeface="Calibri" panose="020F0502020204030204" pitchFamily="34" charset="0"/>
              <a:cs typeface="Calibri" panose="020F0502020204030204" pitchFamily="34" charset="0"/>
            </a:endParaRPr>
          </a:p>
        </p:txBody>
      </p:sp>
      <p:pic>
        <p:nvPicPr>
          <p:cNvPr id="9223" name="Picture 2">
            <a:extLst>
              <a:ext uri="{FF2B5EF4-FFF2-40B4-BE49-F238E27FC236}">
                <a16:creationId xmlns:a16="http://schemas.microsoft.com/office/drawing/2014/main" id="{167DAA73-2158-EB09-67F6-3BF1D5D459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1988061"/>
            <a:ext cx="342900"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24" name="Picture 2">
            <a:extLst>
              <a:ext uri="{FF2B5EF4-FFF2-40B4-BE49-F238E27FC236}">
                <a16:creationId xmlns:a16="http://schemas.microsoft.com/office/drawing/2014/main" id="{40422CE3-EDB5-FC9D-D419-B2BAEB1DB1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1082308"/>
            <a:ext cx="342900"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descr="A side view of a head with arrows pointing to the side&#10;&#10;Description automatically generated">
            <a:extLst>
              <a:ext uri="{FF2B5EF4-FFF2-40B4-BE49-F238E27FC236}">
                <a16:creationId xmlns:a16="http://schemas.microsoft.com/office/drawing/2014/main" id="{F78F1BB4-1EA5-0179-2288-9A8455A16D8F}"/>
              </a:ext>
            </a:extLst>
          </p:cNvPr>
          <p:cNvPicPr>
            <a:picLocks noChangeAspect="1"/>
          </p:cNvPicPr>
          <p:nvPr/>
        </p:nvPicPr>
        <p:blipFill>
          <a:blip r:embed="rId4"/>
          <a:stretch>
            <a:fillRect/>
          </a:stretch>
        </p:blipFill>
        <p:spPr>
          <a:xfrm>
            <a:off x="4643626" y="3242126"/>
            <a:ext cx="3000375" cy="1524000"/>
          </a:xfrm>
          <a:prstGeom prst="rect">
            <a:avLst/>
          </a:prstGeom>
        </p:spPr>
      </p:pic>
      <p:pic>
        <p:nvPicPr>
          <p:cNvPr id="6" name="Picture 5" descr="A person's face with words and a black hat&#10;&#10;Description automatically generated">
            <a:extLst>
              <a:ext uri="{FF2B5EF4-FFF2-40B4-BE49-F238E27FC236}">
                <a16:creationId xmlns:a16="http://schemas.microsoft.com/office/drawing/2014/main" id="{AA937BE8-D249-AFDB-9B3D-868E9FB9E560}"/>
              </a:ext>
            </a:extLst>
          </p:cNvPr>
          <p:cNvPicPr>
            <a:picLocks noChangeAspect="1"/>
          </p:cNvPicPr>
          <p:nvPr/>
        </p:nvPicPr>
        <p:blipFill>
          <a:blip r:embed="rId5"/>
          <a:stretch>
            <a:fillRect/>
          </a:stretch>
        </p:blipFill>
        <p:spPr>
          <a:xfrm>
            <a:off x="1499999" y="3234754"/>
            <a:ext cx="2857500" cy="1600200"/>
          </a:xfrm>
          <a:prstGeom prst="rect">
            <a:avLst/>
          </a:prstGeom>
        </p:spPr>
      </p:pic>
    </p:spTree>
    <p:extLst>
      <p:ext uri="{BB962C8B-B14F-4D97-AF65-F5344CB8AC3E}">
        <p14:creationId xmlns:p14="http://schemas.microsoft.com/office/powerpoint/2010/main" val="2383368598"/>
      </p:ext>
    </p:extLst>
  </p:cSld>
  <p:clrMapOvr>
    <a:masterClrMapping/>
  </p:clrMapOvr>
  <p:transition>
    <p:cut/>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218" name="Group 7">
            <a:extLst>
              <a:ext uri="{FF2B5EF4-FFF2-40B4-BE49-F238E27FC236}">
                <a16:creationId xmlns:a16="http://schemas.microsoft.com/office/drawing/2014/main" id="{549F83A7-376B-5F49-EDDC-A774A235C4B0}"/>
              </a:ext>
            </a:extLst>
          </p:cNvPr>
          <p:cNvGrpSpPr>
            <a:grpSpLocks/>
          </p:cNvGrpSpPr>
          <p:nvPr/>
        </p:nvGrpSpPr>
        <p:grpSpPr bwMode="auto">
          <a:xfrm>
            <a:off x="714375" y="0"/>
            <a:ext cx="7715250" cy="5143500"/>
            <a:chOff x="0" y="0"/>
            <a:chExt cx="10287000" cy="6858000"/>
          </a:xfrm>
        </p:grpSpPr>
        <p:pic>
          <p:nvPicPr>
            <p:cNvPr id="9226" name="Picture 4">
              <a:extLst>
                <a:ext uri="{FF2B5EF4-FFF2-40B4-BE49-F238E27FC236}">
                  <a16:creationId xmlns:a16="http://schemas.microsoft.com/office/drawing/2014/main" id="{FBBCE6CB-C3C6-5936-061D-62EACC1DC2D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0287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9">
              <a:extLst>
                <a:ext uri="{FF2B5EF4-FFF2-40B4-BE49-F238E27FC236}">
                  <a16:creationId xmlns:a16="http://schemas.microsoft.com/office/drawing/2014/main" id="{4778B031-4EF5-7B26-1F23-1C4B5472D52C}"/>
                </a:ext>
              </a:extLst>
            </p:cNvPr>
            <p:cNvSpPr/>
            <p:nvPr/>
          </p:nvSpPr>
          <p:spPr>
            <a:xfrm>
              <a:off x="190500" y="152400"/>
              <a:ext cx="9906000" cy="6553200"/>
            </a:xfrm>
            <a:prstGeom prst="rect">
              <a:avLst/>
            </a:prstGeom>
            <a:solidFill>
              <a:schemeClr val="bg1">
                <a:lumMod val="85000"/>
                <a:alpha val="91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050" dirty="0"/>
            </a:p>
          </p:txBody>
        </p:sp>
      </p:grpSp>
      <p:sp>
        <p:nvSpPr>
          <p:cNvPr id="11" name="Rectangle 2">
            <a:extLst>
              <a:ext uri="{FF2B5EF4-FFF2-40B4-BE49-F238E27FC236}">
                <a16:creationId xmlns:a16="http://schemas.microsoft.com/office/drawing/2014/main" id="{65CF2B45-EC41-CDF4-ABD6-2E84DEB5F8A1}"/>
              </a:ext>
            </a:extLst>
          </p:cNvPr>
          <p:cNvSpPr txBox="1">
            <a:spLocks noChangeArrowheads="1"/>
          </p:cNvSpPr>
          <p:nvPr/>
        </p:nvSpPr>
        <p:spPr bwMode="auto">
          <a:xfrm>
            <a:off x="914400" y="171450"/>
            <a:ext cx="6915150" cy="514350"/>
          </a:xfrm>
          <a:prstGeom prst="rect">
            <a:avLst/>
          </a:prstGeom>
          <a:noFill/>
          <a:ln w="9525">
            <a:noFill/>
            <a:miter lim="800000"/>
            <a:headEnd/>
            <a:tailEnd/>
          </a:ln>
        </p:spPr>
        <p:txBody>
          <a:bodyPr anchor="ctr"/>
          <a:lstStyle/>
          <a:p>
            <a:pPr eaLnBrk="1" hangingPunct="1">
              <a:defRPr/>
            </a:pPr>
            <a:endParaRPr lang="en-US" sz="1050" dirty="0">
              <a:latin typeface="+mn-lt"/>
            </a:endParaRPr>
          </a:p>
        </p:txBody>
      </p:sp>
      <p:sp>
        <p:nvSpPr>
          <p:cNvPr id="23" name="TextBox 22">
            <a:extLst>
              <a:ext uri="{FF2B5EF4-FFF2-40B4-BE49-F238E27FC236}">
                <a16:creationId xmlns:a16="http://schemas.microsoft.com/office/drawing/2014/main" id="{82E4AE03-06BF-6690-59E3-53BF219677F1}"/>
              </a:ext>
            </a:extLst>
          </p:cNvPr>
          <p:cNvSpPr txBox="1"/>
          <p:nvPr/>
        </p:nvSpPr>
        <p:spPr>
          <a:xfrm>
            <a:off x="1200526" y="171450"/>
            <a:ext cx="6686174" cy="4708981"/>
          </a:xfrm>
          <a:prstGeom prst="rect">
            <a:avLst/>
          </a:prstGeom>
          <a:noFill/>
        </p:spPr>
        <p:txBody>
          <a:bodyPr wrap="square">
            <a:spAutoFit/>
          </a:bodyPr>
          <a:lstStyle/>
          <a:p>
            <a:pPr>
              <a:defRPr/>
            </a:pPr>
            <a:endParaRPr lang="en-US" sz="2000" b="1" dirty="0">
              <a:solidFill>
                <a:schemeClr val="tx2">
                  <a:lumMod val="10000"/>
                </a:schemeClr>
              </a:solidFill>
              <a:latin typeface="Calibri" panose="020F0502020204030204" pitchFamily="34" charset="0"/>
              <a:cs typeface="Calibri" panose="020F0502020204030204" pitchFamily="34" charset="0"/>
            </a:endParaRPr>
          </a:p>
          <a:p>
            <a:pPr>
              <a:defRPr/>
            </a:pPr>
            <a:r>
              <a:rPr lang="en-US" sz="2000" b="1" i="1" u="sng" dirty="0">
                <a:solidFill>
                  <a:srgbClr val="7030A0"/>
                </a:solidFill>
                <a:latin typeface="Calibri" panose="020F0502020204030204" pitchFamily="34" charset="0"/>
                <a:cs typeface="Calibri" panose="020F0502020204030204" pitchFamily="34" charset="0"/>
              </a:rPr>
              <a:t>iii. Active-Processing assumption</a:t>
            </a:r>
          </a:p>
          <a:p>
            <a:pPr>
              <a:defRPr/>
            </a:pPr>
            <a:endParaRPr lang="en-US" sz="2000" b="1" dirty="0">
              <a:solidFill>
                <a:schemeClr val="tx2">
                  <a:lumMod val="10000"/>
                </a:schemeClr>
              </a:solidFill>
              <a:latin typeface="Calibri" panose="020F0502020204030204" pitchFamily="34" charset="0"/>
              <a:cs typeface="Calibri" panose="020F0502020204030204" pitchFamily="34" charset="0"/>
            </a:endParaRPr>
          </a:p>
          <a:p>
            <a:pPr>
              <a:defRPr/>
            </a:pPr>
            <a:r>
              <a:rPr lang="en-US" sz="2000" b="1" dirty="0">
                <a:solidFill>
                  <a:schemeClr val="tx2">
                    <a:lumMod val="10000"/>
                  </a:schemeClr>
                </a:solidFill>
                <a:latin typeface="Calibri" panose="020F0502020204030204" pitchFamily="34" charset="0"/>
                <a:cs typeface="Calibri" panose="020F0502020204030204" pitchFamily="34" charset="0"/>
              </a:rPr>
              <a:t>Humans don’t learn by just passively absorbing information. Instead, they need to engage in active cognitive processes, namely identifying and selecting relevant material, organizing it into visual and/or verbal models, and integrating those new models with prior knowledge</a:t>
            </a:r>
          </a:p>
          <a:p>
            <a:pPr>
              <a:defRPr/>
            </a:pPr>
            <a:endParaRPr lang="en-US" sz="2000" b="1" dirty="0">
              <a:solidFill>
                <a:schemeClr val="tx2">
                  <a:lumMod val="10000"/>
                </a:schemeClr>
              </a:solidFill>
              <a:latin typeface="Calibri" panose="020F0502020204030204" pitchFamily="34" charset="0"/>
              <a:cs typeface="Calibri" panose="020F0502020204030204" pitchFamily="34" charset="0"/>
            </a:endParaRPr>
          </a:p>
          <a:p>
            <a:pPr>
              <a:defRPr/>
            </a:pPr>
            <a:r>
              <a:rPr lang="en-US" sz="2000" b="1" dirty="0">
                <a:solidFill>
                  <a:schemeClr val="tx2">
                    <a:lumMod val="10000"/>
                  </a:schemeClr>
                </a:solidFill>
                <a:latin typeface="Calibri" panose="020F0502020204030204" pitchFamily="34" charset="0"/>
                <a:cs typeface="Calibri" panose="020F0502020204030204" pitchFamily="34" charset="0"/>
              </a:rPr>
              <a:t>Words and pictures need to be synthesized into meaningful information that is stored in long-term memory.</a:t>
            </a:r>
          </a:p>
          <a:p>
            <a:pPr>
              <a:defRPr/>
            </a:pPr>
            <a:endParaRPr lang="en-US" sz="2000" b="1" dirty="0">
              <a:solidFill>
                <a:schemeClr val="tx2">
                  <a:lumMod val="10000"/>
                </a:schemeClr>
              </a:solidFill>
              <a:latin typeface="Calibri" panose="020F0502020204030204" pitchFamily="34" charset="0"/>
              <a:cs typeface="Calibri" panose="020F0502020204030204" pitchFamily="34" charset="0"/>
            </a:endParaRPr>
          </a:p>
          <a:p>
            <a:pPr>
              <a:defRPr/>
            </a:pPr>
            <a:endParaRPr lang="en-US" sz="2000" b="1" dirty="0">
              <a:solidFill>
                <a:schemeClr val="tx2">
                  <a:lumMod val="10000"/>
                </a:schemeClr>
              </a:solidFill>
              <a:latin typeface="Calibri" panose="020F0502020204030204" pitchFamily="34" charset="0"/>
              <a:cs typeface="Calibri" panose="020F0502020204030204" pitchFamily="34" charset="0"/>
            </a:endParaRPr>
          </a:p>
          <a:p>
            <a:pPr>
              <a:defRPr/>
            </a:pPr>
            <a:endParaRPr lang="en-US" sz="2000" b="1" dirty="0">
              <a:solidFill>
                <a:schemeClr val="tx2">
                  <a:lumMod val="10000"/>
                </a:schemeClr>
              </a:solidFill>
              <a:latin typeface="Calibri" panose="020F0502020204030204" pitchFamily="34" charset="0"/>
              <a:cs typeface="Calibri" panose="020F0502020204030204" pitchFamily="34" charset="0"/>
            </a:endParaRPr>
          </a:p>
          <a:p>
            <a:pPr>
              <a:defRPr/>
            </a:pPr>
            <a:endParaRPr lang="en-US" sz="2000" b="1" dirty="0">
              <a:solidFill>
                <a:schemeClr val="tx2">
                  <a:lumMod val="10000"/>
                </a:schemeClr>
              </a:solidFill>
              <a:latin typeface="Calibri" panose="020F0502020204030204" pitchFamily="34" charset="0"/>
              <a:cs typeface="Calibri" panose="020F0502020204030204" pitchFamily="34" charset="0"/>
            </a:endParaRPr>
          </a:p>
        </p:txBody>
      </p:sp>
      <p:pic>
        <p:nvPicPr>
          <p:cNvPr id="9224" name="Picture 2">
            <a:extLst>
              <a:ext uri="{FF2B5EF4-FFF2-40B4-BE49-F238E27FC236}">
                <a16:creationId xmlns:a16="http://schemas.microsoft.com/office/drawing/2014/main" id="{40422CE3-EDB5-FC9D-D419-B2BAEB1DB1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1082308"/>
            <a:ext cx="342900"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2">
            <a:extLst>
              <a:ext uri="{FF2B5EF4-FFF2-40B4-BE49-F238E27FC236}">
                <a16:creationId xmlns:a16="http://schemas.microsoft.com/office/drawing/2014/main" id="{2A0B7244-9D4F-A255-9A44-CCA5B027A8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6201" y="2884304"/>
            <a:ext cx="342900"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32779683"/>
      </p:ext>
    </p:extLst>
  </p:cSld>
  <p:clrMapOvr>
    <a:masterClrMapping/>
  </p:clrMapOvr>
  <p:transition>
    <p:cut/>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218" name="Group 7">
            <a:extLst>
              <a:ext uri="{FF2B5EF4-FFF2-40B4-BE49-F238E27FC236}">
                <a16:creationId xmlns:a16="http://schemas.microsoft.com/office/drawing/2014/main" id="{549F83A7-376B-5F49-EDDC-A774A235C4B0}"/>
              </a:ext>
            </a:extLst>
          </p:cNvPr>
          <p:cNvGrpSpPr>
            <a:grpSpLocks/>
          </p:cNvGrpSpPr>
          <p:nvPr/>
        </p:nvGrpSpPr>
        <p:grpSpPr bwMode="auto">
          <a:xfrm>
            <a:off x="714375" y="0"/>
            <a:ext cx="7715250" cy="5143500"/>
            <a:chOff x="0" y="0"/>
            <a:chExt cx="10287000" cy="6858000"/>
          </a:xfrm>
        </p:grpSpPr>
        <p:pic>
          <p:nvPicPr>
            <p:cNvPr id="9226" name="Picture 4">
              <a:extLst>
                <a:ext uri="{FF2B5EF4-FFF2-40B4-BE49-F238E27FC236}">
                  <a16:creationId xmlns:a16="http://schemas.microsoft.com/office/drawing/2014/main" id="{FBBCE6CB-C3C6-5936-061D-62EACC1DC2D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0287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9">
              <a:extLst>
                <a:ext uri="{FF2B5EF4-FFF2-40B4-BE49-F238E27FC236}">
                  <a16:creationId xmlns:a16="http://schemas.microsoft.com/office/drawing/2014/main" id="{4778B031-4EF5-7B26-1F23-1C4B5472D52C}"/>
                </a:ext>
              </a:extLst>
            </p:cNvPr>
            <p:cNvSpPr/>
            <p:nvPr/>
          </p:nvSpPr>
          <p:spPr>
            <a:xfrm>
              <a:off x="190500" y="152400"/>
              <a:ext cx="9906000" cy="6553200"/>
            </a:xfrm>
            <a:prstGeom prst="rect">
              <a:avLst/>
            </a:prstGeom>
            <a:solidFill>
              <a:schemeClr val="bg1">
                <a:lumMod val="85000"/>
                <a:alpha val="91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050" dirty="0"/>
            </a:p>
          </p:txBody>
        </p:sp>
      </p:grpSp>
      <p:sp>
        <p:nvSpPr>
          <p:cNvPr id="11" name="Rectangle 2">
            <a:extLst>
              <a:ext uri="{FF2B5EF4-FFF2-40B4-BE49-F238E27FC236}">
                <a16:creationId xmlns:a16="http://schemas.microsoft.com/office/drawing/2014/main" id="{65CF2B45-EC41-CDF4-ABD6-2E84DEB5F8A1}"/>
              </a:ext>
            </a:extLst>
          </p:cNvPr>
          <p:cNvSpPr txBox="1">
            <a:spLocks noChangeArrowheads="1"/>
          </p:cNvSpPr>
          <p:nvPr/>
        </p:nvSpPr>
        <p:spPr bwMode="auto">
          <a:xfrm>
            <a:off x="914400" y="171450"/>
            <a:ext cx="6915150" cy="514350"/>
          </a:xfrm>
          <a:prstGeom prst="rect">
            <a:avLst/>
          </a:prstGeom>
          <a:noFill/>
          <a:ln w="9525">
            <a:noFill/>
            <a:miter lim="800000"/>
            <a:headEnd/>
            <a:tailEnd/>
          </a:ln>
        </p:spPr>
        <p:txBody>
          <a:bodyPr anchor="ctr"/>
          <a:lstStyle/>
          <a:p>
            <a:pPr eaLnBrk="1" hangingPunct="1">
              <a:defRPr/>
            </a:pPr>
            <a:endParaRPr lang="en-US" sz="1050" dirty="0">
              <a:latin typeface="+mn-lt"/>
            </a:endParaRPr>
          </a:p>
        </p:txBody>
      </p:sp>
      <p:pic>
        <p:nvPicPr>
          <p:cNvPr id="9224" name="Picture 2">
            <a:extLst>
              <a:ext uri="{FF2B5EF4-FFF2-40B4-BE49-F238E27FC236}">
                <a16:creationId xmlns:a16="http://schemas.microsoft.com/office/drawing/2014/main" id="{40422CE3-EDB5-FC9D-D419-B2BAEB1DB1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1082308"/>
            <a:ext cx="342900"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2">
            <a:extLst>
              <a:ext uri="{FF2B5EF4-FFF2-40B4-BE49-F238E27FC236}">
                <a16:creationId xmlns:a16="http://schemas.microsoft.com/office/drawing/2014/main" id="{2A0B7244-9D4F-A255-9A44-CCA5B027A8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6201" y="2884304"/>
            <a:ext cx="342900"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descr="A diagram of a theory of multilinguality&#10;&#10;Description automatically generated">
            <a:extLst>
              <a:ext uri="{FF2B5EF4-FFF2-40B4-BE49-F238E27FC236}">
                <a16:creationId xmlns:a16="http://schemas.microsoft.com/office/drawing/2014/main" id="{5504F754-E1EB-7F02-DEAB-5F40359531CC}"/>
              </a:ext>
            </a:extLst>
          </p:cNvPr>
          <p:cNvPicPr>
            <a:picLocks noChangeAspect="1"/>
          </p:cNvPicPr>
          <p:nvPr/>
        </p:nvPicPr>
        <p:blipFill>
          <a:blip r:embed="rId4"/>
          <a:stretch>
            <a:fillRect/>
          </a:stretch>
        </p:blipFill>
        <p:spPr>
          <a:xfrm>
            <a:off x="378713" y="685800"/>
            <a:ext cx="7986524" cy="3429000"/>
          </a:xfrm>
          <a:prstGeom prst="rect">
            <a:avLst/>
          </a:prstGeom>
        </p:spPr>
      </p:pic>
    </p:spTree>
    <p:extLst>
      <p:ext uri="{BB962C8B-B14F-4D97-AF65-F5344CB8AC3E}">
        <p14:creationId xmlns:p14="http://schemas.microsoft.com/office/powerpoint/2010/main" val="2092735279"/>
      </p:ext>
    </p:extLst>
  </p:cSld>
  <p:clrMapOvr>
    <a:masterClrMapping/>
  </p:clrMapOvr>
  <p:transition>
    <p:cut/>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218" name="Group 7">
            <a:extLst>
              <a:ext uri="{FF2B5EF4-FFF2-40B4-BE49-F238E27FC236}">
                <a16:creationId xmlns:a16="http://schemas.microsoft.com/office/drawing/2014/main" id="{549F83A7-376B-5F49-EDDC-A774A235C4B0}"/>
              </a:ext>
            </a:extLst>
          </p:cNvPr>
          <p:cNvGrpSpPr>
            <a:grpSpLocks/>
          </p:cNvGrpSpPr>
          <p:nvPr/>
        </p:nvGrpSpPr>
        <p:grpSpPr bwMode="auto">
          <a:xfrm>
            <a:off x="714375" y="0"/>
            <a:ext cx="7715250" cy="5143500"/>
            <a:chOff x="0" y="0"/>
            <a:chExt cx="10287000" cy="6858000"/>
          </a:xfrm>
        </p:grpSpPr>
        <p:pic>
          <p:nvPicPr>
            <p:cNvPr id="9226" name="Picture 4">
              <a:extLst>
                <a:ext uri="{FF2B5EF4-FFF2-40B4-BE49-F238E27FC236}">
                  <a16:creationId xmlns:a16="http://schemas.microsoft.com/office/drawing/2014/main" id="{FBBCE6CB-C3C6-5936-061D-62EACC1DC2D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0287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9">
              <a:extLst>
                <a:ext uri="{FF2B5EF4-FFF2-40B4-BE49-F238E27FC236}">
                  <a16:creationId xmlns:a16="http://schemas.microsoft.com/office/drawing/2014/main" id="{4778B031-4EF5-7B26-1F23-1C4B5472D52C}"/>
                </a:ext>
              </a:extLst>
            </p:cNvPr>
            <p:cNvSpPr/>
            <p:nvPr/>
          </p:nvSpPr>
          <p:spPr>
            <a:xfrm>
              <a:off x="190500" y="152400"/>
              <a:ext cx="9906000" cy="6553200"/>
            </a:xfrm>
            <a:prstGeom prst="rect">
              <a:avLst/>
            </a:prstGeom>
            <a:solidFill>
              <a:schemeClr val="bg1">
                <a:lumMod val="85000"/>
                <a:alpha val="91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050" dirty="0"/>
            </a:p>
          </p:txBody>
        </p:sp>
      </p:grpSp>
      <p:sp>
        <p:nvSpPr>
          <p:cNvPr id="11" name="Rectangle 2">
            <a:extLst>
              <a:ext uri="{FF2B5EF4-FFF2-40B4-BE49-F238E27FC236}">
                <a16:creationId xmlns:a16="http://schemas.microsoft.com/office/drawing/2014/main" id="{65CF2B45-EC41-CDF4-ABD6-2E84DEB5F8A1}"/>
              </a:ext>
            </a:extLst>
          </p:cNvPr>
          <p:cNvSpPr txBox="1">
            <a:spLocks noChangeArrowheads="1"/>
          </p:cNvSpPr>
          <p:nvPr/>
        </p:nvSpPr>
        <p:spPr bwMode="auto">
          <a:xfrm>
            <a:off x="914400" y="171450"/>
            <a:ext cx="6915150" cy="514350"/>
          </a:xfrm>
          <a:prstGeom prst="rect">
            <a:avLst/>
          </a:prstGeom>
          <a:noFill/>
          <a:ln w="9525">
            <a:noFill/>
            <a:miter lim="800000"/>
            <a:headEnd/>
            <a:tailEnd/>
          </a:ln>
        </p:spPr>
        <p:txBody>
          <a:bodyPr anchor="ctr"/>
          <a:lstStyle/>
          <a:p>
            <a:pPr eaLnBrk="1" hangingPunct="1">
              <a:defRPr/>
            </a:pPr>
            <a:endParaRPr lang="en-US" sz="1050" dirty="0">
              <a:latin typeface="+mn-lt"/>
            </a:endParaRPr>
          </a:p>
        </p:txBody>
      </p:sp>
      <p:sp>
        <p:nvSpPr>
          <p:cNvPr id="23" name="TextBox 22">
            <a:extLst>
              <a:ext uri="{FF2B5EF4-FFF2-40B4-BE49-F238E27FC236}">
                <a16:creationId xmlns:a16="http://schemas.microsoft.com/office/drawing/2014/main" id="{82E4AE03-06BF-6690-59E3-53BF219677F1}"/>
              </a:ext>
            </a:extLst>
          </p:cNvPr>
          <p:cNvSpPr txBox="1"/>
          <p:nvPr/>
        </p:nvSpPr>
        <p:spPr>
          <a:xfrm>
            <a:off x="1200525" y="171450"/>
            <a:ext cx="7029075" cy="5632311"/>
          </a:xfrm>
          <a:prstGeom prst="rect">
            <a:avLst/>
          </a:prstGeom>
          <a:noFill/>
        </p:spPr>
        <p:txBody>
          <a:bodyPr wrap="square">
            <a:spAutoFit/>
          </a:bodyPr>
          <a:lstStyle/>
          <a:p>
            <a:pPr>
              <a:defRPr/>
            </a:pPr>
            <a:endParaRPr lang="en-US" sz="2000" b="1" dirty="0">
              <a:solidFill>
                <a:schemeClr val="tx2">
                  <a:lumMod val="10000"/>
                </a:schemeClr>
              </a:solidFill>
              <a:latin typeface="Calibri" panose="020F0502020204030204" pitchFamily="34" charset="0"/>
              <a:cs typeface="Calibri" panose="020F0502020204030204" pitchFamily="34" charset="0"/>
            </a:endParaRPr>
          </a:p>
          <a:p>
            <a:pPr>
              <a:defRPr/>
            </a:pPr>
            <a:r>
              <a:rPr lang="en-US" sz="2000" b="1" i="1" u="sng" dirty="0">
                <a:solidFill>
                  <a:schemeClr val="accent5">
                    <a:lumMod val="75000"/>
                  </a:schemeClr>
                </a:solidFill>
                <a:latin typeface="Calibri" panose="020F0502020204030204" pitchFamily="34" charset="0"/>
                <a:cs typeface="Calibri" panose="020F0502020204030204" pitchFamily="34" charset="0"/>
              </a:rPr>
              <a:t>Principles of Multimedia Learning</a:t>
            </a:r>
          </a:p>
          <a:p>
            <a:pPr>
              <a:defRPr/>
            </a:pPr>
            <a:endParaRPr lang="en-US" sz="2000" b="1" dirty="0">
              <a:solidFill>
                <a:schemeClr val="tx2">
                  <a:lumMod val="10000"/>
                </a:schemeClr>
              </a:solidFill>
              <a:latin typeface="Calibri" panose="020F0502020204030204" pitchFamily="34" charset="0"/>
              <a:cs typeface="Calibri" panose="020F0502020204030204" pitchFamily="34" charset="0"/>
            </a:endParaRPr>
          </a:p>
          <a:p>
            <a:pPr marL="457200" indent="-457200">
              <a:buAutoNum type="arabicPeriod"/>
              <a:defRPr/>
            </a:pPr>
            <a:r>
              <a:rPr lang="en-US" sz="2000" b="1" dirty="0">
                <a:solidFill>
                  <a:schemeClr val="accent3">
                    <a:lumMod val="75000"/>
                  </a:schemeClr>
                </a:solidFill>
                <a:latin typeface="Calibri" panose="020F0502020204030204" pitchFamily="34" charset="0"/>
                <a:cs typeface="Calibri" panose="020F0502020204030204" pitchFamily="34" charset="0"/>
              </a:rPr>
              <a:t>The Coherence Principle </a:t>
            </a:r>
            <a:r>
              <a:rPr lang="en-US" sz="2000" b="1" dirty="0">
                <a:solidFill>
                  <a:schemeClr val="tx2">
                    <a:lumMod val="10000"/>
                  </a:schemeClr>
                </a:solidFill>
                <a:latin typeface="Calibri" panose="020F0502020204030204" pitchFamily="34" charset="0"/>
                <a:cs typeface="Calibri" panose="020F0502020204030204" pitchFamily="34" charset="0"/>
              </a:rPr>
              <a:t>: </a:t>
            </a:r>
          </a:p>
          <a:p>
            <a:pPr>
              <a:defRPr/>
            </a:pPr>
            <a:r>
              <a:rPr lang="en-US" sz="2000" b="1" dirty="0">
                <a:solidFill>
                  <a:schemeClr val="tx2">
                    <a:lumMod val="10000"/>
                  </a:schemeClr>
                </a:solidFill>
                <a:latin typeface="Calibri" panose="020F0502020204030204" pitchFamily="34" charset="0"/>
                <a:cs typeface="Calibri" panose="020F0502020204030204" pitchFamily="34" charset="0"/>
              </a:rPr>
              <a:t>        “People learn better when extraneous material is excluded”</a:t>
            </a:r>
          </a:p>
          <a:p>
            <a:pPr>
              <a:defRPr/>
            </a:pPr>
            <a:endParaRPr lang="en-US" sz="2000" b="1" dirty="0">
              <a:solidFill>
                <a:schemeClr val="tx2">
                  <a:lumMod val="10000"/>
                </a:schemeClr>
              </a:solidFill>
              <a:latin typeface="Calibri" panose="020F0502020204030204" pitchFamily="34" charset="0"/>
              <a:cs typeface="Calibri" panose="020F0502020204030204" pitchFamily="34" charset="0"/>
            </a:endParaRPr>
          </a:p>
          <a:p>
            <a:pPr>
              <a:defRPr/>
            </a:pPr>
            <a:r>
              <a:rPr lang="en-US" sz="2000" b="1" dirty="0">
                <a:solidFill>
                  <a:schemeClr val="tx2">
                    <a:lumMod val="10000"/>
                  </a:schemeClr>
                </a:solidFill>
                <a:latin typeface="Calibri" panose="020F0502020204030204" pitchFamily="34" charset="0"/>
                <a:cs typeface="Calibri" panose="020F0502020204030204" pitchFamily="34" charset="0"/>
              </a:rPr>
              <a:t>Instructors should not include information in their 	multimedia messages that will not be assessed, is merely intended to “spice up” the presentation, or 	distracts from learning goals overall”</a:t>
            </a:r>
          </a:p>
          <a:p>
            <a:pPr>
              <a:defRPr/>
            </a:pPr>
            <a:endParaRPr lang="en-US" sz="2000" b="1" dirty="0">
              <a:solidFill>
                <a:schemeClr val="tx2">
                  <a:lumMod val="10000"/>
                </a:schemeClr>
              </a:solidFill>
              <a:latin typeface="Calibri" panose="020F0502020204030204" pitchFamily="34" charset="0"/>
              <a:cs typeface="Calibri" panose="020F0502020204030204" pitchFamily="34" charset="0"/>
            </a:endParaRPr>
          </a:p>
          <a:p>
            <a:pPr>
              <a:defRPr/>
            </a:pPr>
            <a:r>
              <a:rPr lang="en-US" sz="2000" b="1" dirty="0">
                <a:solidFill>
                  <a:schemeClr val="tx2">
                    <a:lumMod val="10000"/>
                  </a:schemeClr>
                </a:solidFill>
                <a:latin typeface="Calibri" panose="020F0502020204030204" pitchFamily="34" charset="0"/>
                <a:cs typeface="Calibri" panose="020F0502020204030204" pitchFamily="34" charset="0"/>
              </a:rPr>
              <a:t>Include only graphics, text, and narration that support learning goals (don’t use decorative images or supplemental materials).</a:t>
            </a:r>
          </a:p>
          <a:p>
            <a:pPr>
              <a:defRPr/>
            </a:pPr>
            <a:r>
              <a:rPr lang="en-US" sz="2000" b="1" dirty="0">
                <a:solidFill>
                  <a:schemeClr val="tx2">
                    <a:lumMod val="10000"/>
                  </a:schemeClr>
                </a:solidFill>
                <a:latin typeface="Calibri" panose="020F0502020204030204" pitchFamily="34" charset="0"/>
                <a:cs typeface="Calibri" panose="020F0502020204030204" pitchFamily="34" charset="0"/>
              </a:rPr>
              <a:t>Don’t use background music.</a:t>
            </a:r>
          </a:p>
          <a:p>
            <a:pPr>
              <a:defRPr/>
            </a:pPr>
            <a:r>
              <a:rPr lang="en-US" sz="2000" b="1" dirty="0">
                <a:solidFill>
                  <a:schemeClr val="tx2">
                    <a:lumMod val="10000"/>
                  </a:schemeClr>
                </a:solidFill>
                <a:latin typeface="Calibri" panose="020F0502020204030204" pitchFamily="34" charset="0"/>
                <a:cs typeface="Calibri" panose="020F0502020204030204" pitchFamily="34" charset="0"/>
              </a:rPr>
              <a:t>Use simple visuals (as opposed to realistic or detailed visuals).</a:t>
            </a:r>
          </a:p>
          <a:p>
            <a:pPr>
              <a:defRPr/>
            </a:pPr>
            <a:endParaRPr lang="en-US" sz="2000" b="1" dirty="0">
              <a:solidFill>
                <a:schemeClr val="tx2">
                  <a:lumMod val="10000"/>
                </a:schemeClr>
              </a:solidFill>
              <a:latin typeface="Calibri" panose="020F0502020204030204" pitchFamily="34" charset="0"/>
              <a:cs typeface="Calibri" panose="020F0502020204030204" pitchFamily="34" charset="0"/>
            </a:endParaRPr>
          </a:p>
          <a:p>
            <a:pPr>
              <a:defRPr/>
            </a:pPr>
            <a:endParaRPr lang="en-US" sz="2000" b="1" dirty="0">
              <a:solidFill>
                <a:schemeClr val="tx2">
                  <a:lumMod val="10000"/>
                </a:schemeClr>
              </a:solidFill>
              <a:latin typeface="Calibri" panose="020F0502020204030204" pitchFamily="34" charset="0"/>
              <a:cs typeface="Calibri" panose="020F0502020204030204" pitchFamily="34" charset="0"/>
            </a:endParaRPr>
          </a:p>
          <a:p>
            <a:pPr>
              <a:defRPr/>
            </a:pPr>
            <a:endParaRPr lang="en-US" sz="2000" b="1" dirty="0">
              <a:solidFill>
                <a:schemeClr val="tx2">
                  <a:lumMod val="10000"/>
                </a:schemeClr>
              </a:solidFill>
              <a:latin typeface="Calibri" panose="020F0502020204030204" pitchFamily="34" charset="0"/>
              <a:cs typeface="Calibri" panose="020F0502020204030204" pitchFamily="34" charset="0"/>
            </a:endParaRPr>
          </a:p>
          <a:p>
            <a:pPr>
              <a:defRPr/>
            </a:pPr>
            <a:endParaRPr lang="en-US" sz="2000" b="1" dirty="0">
              <a:solidFill>
                <a:schemeClr val="tx2">
                  <a:lumMod val="10000"/>
                </a:schemeClr>
              </a:solidFill>
              <a:latin typeface="Calibri" panose="020F0502020204030204" pitchFamily="34" charset="0"/>
              <a:cs typeface="Calibri" panose="020F0502020204030204" pitchFamily="34" charset="0"/>
            </a:endParaRPr>
          </a:p>
        </p:txBody>
      </p:sp>
      <p:pic>
        <p:nvPicPr>
          <p:cNvPr id="3" name="Picture 2">
            <a:extLst>
              <a:ext uri="{FF2B5EF4-FFF2-40B4-BE49-F238E27FC236}">
                <a16:creationId xmlns:a16="http://schemas.microsoft.com/office/drawing/2014/main" id="{C4AB80B6-C4E6-1DC6-A7DB-98F8B034A0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0950" y="3509257"/>
            <a:ext cx="5334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a:extLst>
              <a:ext uri="{FF2B5EF4-FFF2-40B4-BE49-F238E27FC236}">
                <a16:creationId xmlns:a16="http://schemas.microsoft.com/office/drawing/2014/main" id="{E0555E85-4266-D9E6-BF76-91B8F511F0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0950" y="4139936"/>
            <a:ext cx="5334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a:extLst>
              <a:ext uri="{FF2B5EF4-FFF2-40B4-BE49-F238E27FC236}">
                <a16:creationId xmlns:a16="http://schemas.microsoft.com/office/drawing/2014/main" id="{9A1B046D-BDDA-1B39-AC7C-4BA2395154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0950" y="4447674"/>
            <a:ext cx="5334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2">
            <a:extLst>
              <a:ext uri="{FF2B5EF4-FFF2-40B4-BE49-F238E27FC236}">
                <a16:creationId xmlns:a16="http://schemas.microsoft.com/office/drawing/2014/main" id="{DE8517FA-3589-BA64-7BEF-EE26B30C2BF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4400" y="2069968"/>
            <a:ext cx="342900"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83759474"/>
      </p:ext>
    </p:extLst>
  </p:cSld>
  <p:clrMapOvr>
    <a:masterClrMapping/>
  </p:clrMapOvr>
  <p:transition>
    <p:cut/>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218" name="Group 7">
            <a:extLst>
              <a:ext uri="{FF2B5EF4-FFF2-40B4-BE49-F238E27FC236}">
                <a16:creationId xmlns:a16="http://schemas.microsoft.com/office/drawing/2014/main" id="{549F83A7-376B-5F49-EDDC-A774A235C4B0}"/>
              </a:ext>
            </a:extLst>
          </p:cNvPr>
          <p:cNvGrpSpPr>
            <a:grpSpLocks/>
          </p:cNvGrpSpPr>
          <p:nvPr/>
        </p:nvGrpSpPr>
        <p:grpSpPr bwMode="auto">
          <a:xfrm>
            <a:off x="714375" y="0"/>
            <a:ext cx="7715250" cy="5143500"/>
            <a:chOff x="0" y="0"/>
            <a:chExt cx="10287000" cy="6858000"/>
          </a:xfrm>
        </p:grpSpPr>
        <p:pic>
          <p:nvPicPr>
            <p:cNvPr id="9226" name="Picture 4">
              <a:extLst>
                <a:ext uri="{FF2B5EF4-FFF2-40B4-BE49-F238E27FC236}">
                  <a16:creationId xmlns:a16="http://schemas.microsoft.com/office/drawing/2014/main" id="{FBBCE6CB-C3C6-5936-061D-62EACC1DC2D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0287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9">
              <a:extLst>
                <a:ext uri="{FF2B5EF4-FFF2-40B4-BE49-F238E27FC236}">
                  <a16:creationId xmlns:a16="http://schemas.microsoft.com/office/drawing/2014/main" id="{4778B031-4EF5-7B26-1F23-1C4B5472D52C}"/>
                </a:ext>
              </a:extLst>
            </p:cNvPr>
            <p:cNvSpPr/>
            <p:nvPr/>
          </p:nvSpPr>
          <p:spPr>
            <a:xfrm>
              <a:off x="190500" y="152400"/>
              <a:ext cx="9906000" cy="6553200"/>
            </a:xfrm>
            <a:prstGeom prst="rect">
              <a:avLst/>
            </a:prstGeom>
            <a:solidFill>
              <a:schemeClr val="bg1">
                <a:lumMod val="85000"/>
                <a:alpha val="91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050" dirty="0"/>
            </a:p>
          </p:txBody>
        </p:sp>
      </p:grpSp>
      <p:sp>
        <p:nvSpPr>
          <p:cNvPr id="11" name="Rectangle 2">
            <a:extLst>
              <a:ext uri="{FF2B5EF4-FFF2-40B4-BE49-F238E27FC236}">
                <a16:creationId xmlns:a16="http://schemas.microsoft.com/office/drawing/2014/main" id="{65CF2B45-EC41-CDF4-ABD6-2E84DEB5F8A1}"/>
              </a:ext>
            </a:extLst>
          </p:cNvPr>
          <p:cNvSpPr txBox="1">
            <a:spLocks noChangeArrowheads="1"/>
          </p:cNvSpPr>
          <p:nvPr/>
        </p:nvSpPr>
        <p:spPr bwMode="auto">
          <a:xfrm>
            <a:off x="914400" y="171450"/>
            <a:ext cx="6915150" cy="514350"/>
          </a:xfrm>
          <a:prstGeom prst="rect">
            <a:avLst/>
          </a:prstGeom>
          <a:noFill/>
          <a:ln w="9525">
            <a:noFill/>
            <a:miter lim="800000"/>
            <a:headEnd/>
            <a:tailEnd/>
          </a:ln>
        </p:spPr>
        <p:txBody>
          <a:bodyPr anchor="ctr"/>
          <a:lstStyle/>
          <a:p>
            <a:pPr eaLnBrk="1" hangingPunct="1">
              <a:defRPr/>
            </a:pPr>
            <a:endParaRPr lang="en-US" sz="1050" dirty="0">
              <a:latin typeface="+mn-lt"/>
            </a:endParaRPr>
          </a:p>
        </p:txBody>
      </p:sp>
      <p:sp>
        <p:nvSpPr>
          <p:cNvPr id="23" name="TextBox 22">
            <a:extLst>
              <a:ext uri="{FF2B5EF4-FFF2-40B4-BE49-F238E27FC236}">
                <a16:creationId xmlns:a16="http://schemas.microsoft.com/office/drawing/2014/main" id="{82E4AE03-06BF-6690-59E3-53BF219677F1}"/>
              </a:ext>
            </a:extLst>
          </p:cNvPr>
          <p:cNvSpPr txBox="1"/>
          <p:nvPr/>
        </p:nvSpPr>
        <p:spPr>
          <a:xfrm>
            <a:off x="1200525" y="171450"/>
            <a:ext cx="7057275" cy="5940088"/>
          </a:xfrm>
          <a:prstGeom prst="rect">
            <a:avLst/>
          </a:prstGeom>
          <a:noFill/>
        </p:spPr>
        <p:txBody>
          <a:bodyPr wrap="square">
            <a:spAutoFit/>
          </a:bodyPr>
          <a:lstStyle/>
          <a:p>
            <a:pPr>
              <a:defRPr/>
            </a:pPr>
            <a:r>
              <a:rPr lang="en-US" sz="2000" b="1" dirty="0">
                <a:solidFill>
                  <a:schemeClr val="tx2">
                    <a:lumMod val="10000"/>
                  </a:schemeClr>
                </a:solidFill>
                <a:latin typeface="Calibri" panose="020F0502020204030204" pitchFamily="34" charset="0"/>
                <a:cs typeface="Calibri" panose="020F0502020204030204" pitchFamily="34" charset="0"/>
              </a:rPr>
              <a:t>2</a:t>
            </a:r>
            <a:r>
              <a:rPr lang="en-US" sz="2000" b="1" dirty="0">
                <a:solidFill>
                  <a:schemeClr val="accent3">
                    <a:lumMod val="75000"/>
                  </a:schemeClr>
                </a:solidFill>
                <a:latin typeface="Calibri" panose="020F0502020204030204" pitchFamily="34" charset="0"/>
                <a:cs typeface="Calibri" panose="020F0502020204030204" pitchFamily="34" charset="0"/>
              </a:rPr>
              <a:t>.     The Signaling Principle </a:t>
            </a:r>
            <a:r>
              <a:rPr lang="en-US" sz="2000" b="1" dirty="0">
                <a:solidFill>
                  <a:schemeClr val="tx2">
                    <a:lumMod val="10000"/>
                  </a:schemeClr>
                </a:solidFill>
                <a:latin typeface="Calibri" panose="020F0502020204030204" pitchFamily="34" charset="0"/>
                <a:cs typeface="Calibri" panose="020F0502020204030204" pitchFamily="34" charset="0"/>
              </a:rPr>
              <a:t>: </a:t>
            </a:r>
          </a:p>
          <a:p>
            <a:pPr>
              <a:defRPr/>
            </a:pPr>
            <a:r>
              <a:rPr lang="en-US" sz="2000" b="1" dirty="0">
                <a:solidFill>
                  <a:schemeClr val="tx2">
                    <a:lumMod val="10000"/>
                  </a:schemeClr>
                </a:solidFill>
                <a:latin typeface="Calibri" panose="020F0502020204030204" pitchFamily="34" charset="0"/>
                <a:cs typeface="Calibri" panose="020F0502020204030204" pitchFamily="34" charset="0"/>
              </a:rPr>
              <a:t>         “People learn better when cues that highlight the      </a:t>
            </a:r>
          </a:p>
          <a:p>
            <a:pPr>
              <a:defRPr/>
            </a:pPr>
            <a:r>
              <a:rPr lang="en-US" sz="2000" b="1" dirty="0">
                <a:solidFill>
                  <a:schemeClr val="tx2">
                    <a:lumMod val="10000"/>
                  </a:schemeClr>
                </a:solidFill>
                <a:latin typeface="Calibri" panose="020F0502020204030204" pitchFamily="34" charset="0"/>
                <a:cs typeface="Calibri" panose="020F0502020204030204" pitchFamily="34" charset="0"/>
              </a:rPr>
              <a:t>         organizational of the essential material are added”</a:t>
            </a:r>
          </a:p>
          <a:p>
            <a:pPr>
              <a:defRPr/>
            </a:pPr>
            <a:endParaRPr lang="en-US" sz="2000" b="1" dirty="0">
              <a:solidFill>
                <a:schemeClr val="tx2">
                  <a:lumMod val="10000"/>
                </a:schemeClr>
              </a:solidFill>
              <a:latin typeface="Calibri" panose="020F0502020204030204" pitchFamily="34" charset="0"/>
              <a:cs typeface="Calibri" panose="020F0502020204030204" pitchFamily="34" charset="0"/>
            </a:endParaRPr>
          </a:p>
          <a:p>
            <a:pPr>
              <a:defRPr/>
            </a:pPr>
            <a:r>
              <a:rPr lang="en-US" sz="2000" b="1" dirty="0">
                <a:solidFill>
                  <a:schemeClr val="tx2">
                    <a:lumMod val="10000"/>
                  </a:schemeClr>
                </a:solidFill>
                <a:latin typeface="Calibri" panose="020F0502020204030204" pitchFamily="34" charset="0"/>
                <a:cs typeface="Calibri" panose="020F0502020204030204" pitchFamily="34" charset="0"/>
              </a:rPr>
              <a:t>When multiple pieces of information are on-screen, learners need to know what to pay attention to, where they are in the presentation, and how to integrate the information to understand</a:t>
            </a:r>
          </a:p>
          <a:p>
            <a:pPr>
              <a:defRPr/>
            </a:pPr>
            <a:r>
              <a:rPr lang="en-US" sz="2000" b="1" dirty="0">
                <a:solidFill>
                  <a:schemeClr val="tx2">
                    <a:lumMod val="10000"/>
                  </a:schemeClr>
                </a:solidFill>
                <a:latin typeface="Calibri" panose="020F0502020204030204" pitchFamily="34" charset="0"/>
                <a:cs typeface="Calibri" panose="020F0502020204030204" pitchFamily="34" charset="0"/>
              </a:rPr>
              <a:t>Instructors should add cues that direct learners’ attention to salient material</a:t>
            </a:r>
          </a:p>
          <a:p>
            <a:pPr>
              <a:defRPr/>
            </a:pPr>
            <a:r>
              <a:rPr lang="en-US" sz="2000" b="1" dirty="0">
                <a:solidFill>
                  <a:schemeClr val="tx2">
                    <a:lumMod val="10000"/>
                  </a:schemeClr>
                </a:solidFill>
                <a:latin typeface="Calibri" panose="020F0502020204030204" pitchFamily="34" charset="0"/>
                <a:cs typeface="Calibri" panose="020F0502020204030204" pitchFamily="34" charset="0"/>
              </a:rPr>
              <a:t>Use arrows, highlighting, and other signals to draw attention to important information.</a:t>
            </a:r>
          </a:p>
          <a:p>
            <a:pPr>
              <a:defRPr/>
            </a:pPr>
            <a:r>
              <a:rPr lang="en-US" sz="2000" b="1" dirty="0">
                <a:solidFill>
                  <a:schemeClr val="tx2">
                    <a:lumMod val="10000"/>
                  </a:schemeClr>
                </a:solidFill>
                <a:latin typeface="Calibri" panose="020F0502020204030204" pitchFamily="34" charset="0"/>
                <a:cs typeface="Calibri" panose="020F0502020204030204" pitchFamily="34" charset="0"/>
              </a:rPr>
              <a:t>Include an advance organizer (content that presents the organizational structure of your multimedia presentation) and refer back to it when you advance to a new section.</a:t>
            </a:r>
          </a:p>
          <a:p>
            <a:pPr>
              <a:defRPr/>
            </a:pPr>
            <a:endParaRPr lang="en-US" sz="2000" b="1" dirty="0">
              <a:solidFill>
                <a:schemeClr val="tx2">
                  <a:lumMod val="10000"/>
                </a:schemeClr>
              </a:solidFill>
              <a:latin typeface="Calibri" panose="020F0502020204030204" pitchFamily="34" charset="0"/>
              <a:cs typeface="Calibri" panose="020F0502020204030204" pitchFamily="34" charset="0"/>
            </a:endParaRPr>
          </a:p>
          <a:p>
            <a:pPr>
              <a:defRPr/>
            </a:pPr>
            <a:endParaRPr lang="en-US" sz="2000" b="1" dirty="0">
              <a:solidFill>
                <a:schemeClr val="tx2">
                  <a:lumMod val="10000"/>
                </a:schemeClr>
              </a:solidFill>
              <a:latin typeface="Calibri" panose="020F0502020204030204" pitchFamily="34" charset="0"/>
              <a:cs typeface="Calibri" panose="020F0502020204030204" pitchFamily="34" charset="0"/>
            </a:endParaRPr>
          </a:p>
          <a:p>
            <a:pPr>
              <a:defRPr/>
            </a:pPr>
            <a:endParaRPr lang="en-US" sz="2000" b="1" dirty="0">
              <a:solidFill>
                <a:schemeClr val="tx2">
                  <a:lumMod val="10000"/>
                </a:schemeClr>
              </a:solidFill>
              <a:latin typeface="Calibri" panose="020F0502020204030204" pitchFamily="34" charset="0"/>
              <a:cs typeface="Calibri" panose="020F0502020204030204" pitchFamily="34" charset="0"/>
            </a:endParaRPr>
          </a:p>
          <a:p>
            <a:pPr>
              <a:defRPr/>
            </a:pPr>
            <a:endParaRPr lang="en-US" sz="2000" b="1" dirty="0">
              <a:solidFill>
                <a:schemeClr val="tx2">
                  <a:lumMod val="10000"/>
                </a:schemeClr>
              </a:solidFill>
              <a:latin typeface="Calibri" panose="020F0502020204030204" pitchFamily="34" charset="0"/>
              <a:cs typeface="Calibri" panose="020F0502020204030204" pitchFamily="34" charset="0"/>
            </a:endParaRPr>
          </a:p>
        </p:txBody>
      </p:sp>
      <p:pic>
        <p:nvPicPr>
          <p:cNvPr id="2" name="Picture 2">
            <a:extLst>
              <a:ext uri="{FF2B5EF4-FFF2-40B4-BE49-F238E27FC236}">
                <a16:creationId xmlns:a16="http://schemas.microsoft.com/office/drawing/2014/main" id="{2A0B7244-9D4F-A255-9A44-CCA5B027A8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6013" y="1412140"/>
            <a:ext cx="342900"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a:extLst>
              <a:ext uri="{FF2B5EF4-FFF2-40B4-BE49-F238E27FC236}">
                <a16:creationId xmlns:a16="http://schemas.microsoft.com/office/drawing/2014/main" id="{29119B56-BF93-F415-39CD-74F871878E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1819" y="2604052"/>
            <a:ext cx="342900"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a:extLst>
              <a:ext uri="{FF2B5EF4-FFF2-40B4-BE49-F238E27FC236}">
                <a16:creationId xmlns:a16="http://schemas.microsoft.com/office/drawing/2014/main" id="{59472B36-EEFB-346E-EF44-F8AEBAEC4CA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0763" y="3187976"/>
            <a:ext cx="5334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a:extLst>
              <a:ext uri="{FF2B5EF4-FFF2-40B4-BE49-F238E27FC236}">
                <a16:creationId xmlns:a16="http://schemas.microsoft.com/office/drawing/2014/main" id="{926A641B-81C5-90A9-EF5A-0B76659E5CC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188" y="3835676"/>
            <a:ext cx="5334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16414051"/>
      </p:ext>
    </p:extLst>
  </p:cSld>
  <p:clrMapOvr>
    <a:masterClrMapping/>
  </p:clrMapOvr>
  <p:transition>
    <p:cut/>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218" name="Group 7">
            <a:extLst>
              <a:ext uri="{FF2B5EF4-FFF2-40B4-BE49-F238E27FC236}">
                <a16:creationId xmlns:a16="http://schemas.microsoft.com/office/drawing/2014/main" id="{549F83A7-376B-5F49-EDDC-A774A235C4B0}"/>
              </a:ext>
            </a:extLst>
          </p:cNvPr>
          <p:cNvGrpSpPr>
            <a:grpSpLocks/>
          </p:cNvGrpSpPr>
          <p:nvPr/>
        </p:nvGrpSpPr>
        <p:grpSpPr bwMode="auto">
          <a:xfrm>
            <a:off x="714375" y="0"/>
            <a:ext cx="7715250" cy="5143500"/>
            <a:chOff x="0" y="0"/>
            <a:chExt cx="10287000" cy="6858000"/>
          </a:xfrm>
        </p:grpSpPr>
        <p:pic>
          <p:nvPicPr>
            <p:cNvPr id="9226" name="Picture 4">
              <a:extLst>
                <a:ext uri="{FF2B5EF4-FFF2-40B4-BE49-F238E27FC236}">
                  <a16:creationId xmlns:a16="http://schemas.microsoft.com/office/drawing/2014/main" id="{FBBCE6CB-C3C6-5936-061D-62EACC1DC2D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0287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9">
              <a:extLst>
                <a:ext uri="{FF2B5EF4-FFF2-40B4-BE49-F238E27FC236}">
                  <a16:creationId xmlns:a16="http://schemas.microsoft.com/office/drawing/2014/main" id="{4778B031-4EF5-7B26-1F23-1C4B5472D52C}"/>
                </a:ext>
              </a:extLst>
            </p:cNvPr>
            <p:cNvSpPr/>
            <p:nvPr/>
          </p:nvSpPr>
          <p:spPr>
            <a:xfrm>
              <a:off x="190500" y="152400"/>
              <a:ext cx="9906000" cy="6553200"/>
            </a:xfrm>
            <a:prstGeom prst="rect">
              <a:avLst/>
            </a:prstGeom>
            <a:solidFill>
              <a:schemeClr val="bg1">
                <a:lumMod val="85000"/>
                <a:alpha val="91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050" dirty="0"/>
            </a:p>
          </p:txBody>
        </p:sp>
      </p:grpSp>
      <p:sp>
        <p:nvSpPr>
          <p:cNvPr id="11" name="Rectangle 2">
            <a:extLst>
              <a:ext uri="{FF2B5EF4-FFF2-40B4-BE49-F238E27FC236}">
                <a16:creationId xmlns:a16="http://schemas.microsoft.com/office/drawing/2014/main" id="{65CF2B45-EC41-CDF4-ABD6-2E84DEB5F8A1}"/>
              </a:ext>
            </a:extLst>
          </p:cNvPr>
          <p:cNvSpPr txBox="1">
            <a:spLocks noChangeArrowheads="1"/>
          </p:cNvSpPr>
          <p:nvPr/>
        </p:nvSpPr>
        <p:spPr bwMode="auto">
          <a:xfrm>
            <a:off x="914400" y="171450"/>
            <a:ext cx="6915150" cy="514350"/>
          </a:xfrm>
          <a:prstGeom prst="rect">
            <a:avLst/>
          </a:prstGeom>
          <a:noFill/>
          <a:ln w="9525">
            <a:noFill/>
            <a:miter lim="800000"/>
            <a:headEnd/>
            <a:tailEnd/>
          </a:ln>
        </p:spPr>
        <p:txBody>
          <a:bodyPr anchor="ctr"/>
          <a:lstStyle/>
          <a:p>
            <a:pPr eaLnBrk="1" hangingPunct="1">
              <a:defRPr/>
            </a:pPr>
            <a:endParaRPr lang="en-US" sz="1050" dirty="0">
              <a:latin typeface="+mn-lt"/>
            </a:endParaRPr>
          </a:p>
        </p:txBody>
      </p:sp>
      <p:sp>
        <p:nvSpPr>
          <p:cNvPr id="23" name="TextBox 22">
            <a:extLst>
              <a:ext uri="{FF2B5EF4-FFF2-40B4-BE49-F238E27FC236}">
                <a16:creationId xmlns:a16="http://schemas.microsoft.com/office/drawing/2014/main" id="{82E4AE03-06BF-6690-59E3-53BF219677F1}"/>
              </a:ext>
            </a:extLst>
          </p:cNvPr>
          <p:cNvSpPr txBox="1"/>
          <p:nvPr/>
        </p:nvSpPr>
        <p:spPr>
          <a:xfrm>
            <a:off x="1200525" y="171450"/>
            <a:ext cx="7057275" cy="5632311"/>
          </a:xfrm>
          <a:prstGeom prst="rect">
            <a:avLst/>
          </a:prstGeom>
          <a:noFill/>
        </p:spPr>
        <p:txBody>
          <a:bodyPr wrap="square">
            <a:spAutoFit/>
          </a:bodyPr>
          <a:lstStyle/>
          <a:p>
            <a:pPr>
              <a:defRPr/>
            </a:pPr>
            <a:r>
              <a:rPr lang="en-US" sz="2000" b="1" dirty="0">
                <a:solidFill>
                  <a:schemeClr val="tx2">
                    <a:lumMod val="10000"/>
                  </a:schemeClr>
                </a:solidFill>
                <a:latin typeface="Calibri" panose="020F0502020204030204" pitchFamily="34" charset="0"/>
                <a:cs typeface="Calibri" panose="020F0502020204030204" pitchFamily="34" charset="0"/>
              </a:rPr>
              <a:t>3.     </a:t>
            </a:r>
            <a:r>
              <a:rPr lang="en-US" sz="2000" b="1" dirty="0">
                <a:solidFill>
                  <a:schemeClr val="accent3">
                    <a:lumMod val="75000"/>
                  </a:schemeClr>
                </a:solidFill>
                <a:latin typeface="Calibri" panose="020F0502020204030204" pitchFamily="34" charset="0"/>
                <a:cs typeface="Calibri" panose="020F0502020204030204" pitchFamily="34" charset="0"/>
              </a:rPr>
              <a:t>The Redundancy Principle </a:t>
            </a:r>
            <a:r>
              <a:rPr lang="en-US" sz="2000" b="1" dirty="0">
                <a:solidFill>
                  <a:schemeClr val="tx2">
                    <a:lumMod val="10000"/>
                  </a:schemeClr>
                </a:solidFill>
                <a:latin typeface="Calibri" panose="020F0502020204030204" pitchFamily="34" charset="0"/>
                <a:cs typeface="Calibri" panose="020F0502020204030204" pitchFamily="34" charset="0"/>
              </a:rPr>
              <a:t>: </a:t>
            </a:r>
          </a:p>
          <a:p>
            <a:pPr>
              <a:defRPr/>
            </a:pPr>
            <a:r>
              <a:rPr lang="en-US" sz="2000" b="1" dirty="0">
                <a:solidFill>
                  <a:schemeClr val="tx2">
                    <a:lumMod val="10000"/>
                  </a:schemeClr>
                </a:solidFill>
                <a:latin typeface="Calibri" panose="020F0502020204030204" pitchFamily="34" charset="0"/>
                <a:cs typeface="Calibri" panose="020F0502020204030204" pitchFamily="34" charset="0"/>
              </a:rPr>
              <a:t>         “People learn better from graphics and narration than some     </a:t>
            </a:r>
          </a:p>
          <a:p>
            <a:pPr>
              <a:defRPr/>
            </a:pPr>
            <a:r>
              <a:rPr lang="en-US" sz="2000" b="1" dirty="0">
                <a:solidFill>
                  <a:schemeClr val="tx2">
                    <a:lumMod val="10000"/>
                  </a:schemeClr>
                </a:solidFill>
                <a:latin typeface="Calibri" panose="020F0502020204030204" pitchFamily="34" charset="0"/>
                <a:cs typeface="Calibri" panose="020F0502020204030204" pitchFamily="34" charset="0"/>
              </a:rPr>
              <a:t>         graphics, narration, and printed text”</a:t>
            </a:r>
          </a:p>
          <a:p>
            <a:pPr>
              <a:defRPr/>
            </a:pPr>
            <a:endParaRPr lang="en-US" sz="2000" b="1" dirty="0">
              <a:solidFill>
                <a:schemeClr val="tx2">
                  <a:lumMod val="10000"/>
                </a:schemeClr>
              </a:solidFill>
              <a:latin typeface="Calibri" panose="020F0502020204030204" pitchFamily="34" charset="0"/>
              <a:cs typeface="Calibri" panose="020F0502020204030204" pitchFamily="34" charset="0"/>
            </a:endParaRPr>
          </a:p>
          <a:p>
            <a:pPr>
              <a:defRPr/>
            </a:pPr>
            <a:r>
              <a:rPr lang="en-US" sz="2000" b="1" dirty="0">
                <a:solidFill>
                  <a:schemeClr val="tx2">
                    <a:lumMod val="10000"/>
                  </a:schemeClr>
                </a:solidFill>
                <a:latin typeface="Calibri" panose="020F0502020204030204" pitchFamily="34" charset="0"/>
                <a:cs typeface="Calibri" panose="020F0502020204030204" pitchFamily="34" charset="0"/>
              </a:rPr>
              <a:t>Many multimedia presentations involve a combination of spoken words, graphics, and on-screen text. However, </a:t>
            </a:r>
          </a:p>
          <a:p>
            <a:pPr>
              <a:defRPr/>
            </a:pPr>
            <a:r>
              <a:rPr lang="en-US" sz="2000" b="1" dirty="0">
                <a:solidFill>
                  <a:schemeClr val="tx2">
                    <a:lumMod val="10000"/>
                  </a:schemeClr>
                </a:solidFill>
                <a:latin typeface="Calibri" panose="020F0502020204030204" pitchFamily="34" charset="0"/>
                <a:cs typeface="Calibri" panose="020F0502020204030204" pitchFamily="34" charset="0"/>
              </a:rPr>
              <a:t>Multimedia messages are most effective when learners encounter just spoken words and graphics. </a:t>
            </a:r>
          </a:p>
          <a:p>
            <a:pPr>
              <a:defRPr/>
            </a:pPr>
            <a:endParaRPr lang="en-US" sz="2000" b="1" dirty="0">
              <a:solidFill>
                <a:schemeClr val="tx2">
                  <a:lumMod val="10000"/>
                </a:schemeClr>
              </a:solidFill>
              <a:latin typeface="Calibri" panose="020F0502020204030204" pitchFamily="34" charset="0"/>
              <a:cs typeface="Calibri" panose="020F0502020204030204" pitchFamily="34" charset="0"/>
            </a:endParaRPr>
          </a:p>
          <a:p>
            <a:pPr>
              <a:defRPr/>
            </a:pPr>
            <a:r>
              <a:rPr lang="en-US" sz="2000" b="1" dirty="0">
                <a:solidFill>
                  <a:schemeClr val="tx2">
                    <a:lumMod val="10000"/>
                  </a:schemeClr>
                </a:solidFill>
                <a:latin typeface="Calibri" panose="020F0502020204030204" pitchFamily="34" charset="0"/>
                <a:cs typeface="Calibri" panose="020F0502020204030204" pitchFamily="34" charset="0"/>
              </a:rPr>
              <a:t>Text on-screen would risk overwhelming learners’ visual channels with both pictures and words, and inadvertently direct their cognitive processes to resolving differences between the spoken text and the printed text.</a:t>
            </a:r>
          </a:p>
          <a:p>
            <a:pPr>
              <a:defRPr/>
            </a:pPr>
            <a:r>
              <a:rPr lang="en-US" sz="2000" b="1" dirty="0">
                <a:solidFill>
                  <a:schemeClr val="tx2">
                    <a:lumMod val="10000"/>
                  </a:schemeClr>
                </a:solidFill>
                <a:latin typeface="Calibri" panose="020F0502020204030204" pitchFamily="34" charset="0"/>
                <a:cs typeface="Calibri" panose="020F0502020204030204" pitchFamily="34" charset="0"/>
              </a:rPr>
              <a:t>When delivering a narrated presentation, use either graphics or text, but not both.</a:t>
            </a:r>
          </a:p>
          <a:p>
            <a:pPr>
              <a:defRPr/>
            </a:pPr>
            <a:r>
              <a:rPr lang="en-US" sz="2000" b="1" dirty="0">
                <a:solidFill>
                  <a:schemeClr val="tx2">
                    <a:lumMod val="10000"/>
                  </a:schemeClr>
                </a:solidFill>
                <a:latin typeface="Calibri" panose="020F0502020204030204" pitchFamily="34" charset="0"/>
                <a:cs typeface="Calibri" panose="020F0502020204030204" pitchFamily="34" charset="0"/>
              </a:rPr>
              <a:t>Minimize the use of text during a narrated presentation.</a:t>
            </a:r>
          </a:p>
          <a:p>
            <a:pPr>
              <a:defRPr/>
            </a:pPr>
            <a:endParaRPr lang="en-US" sz="2000" b="1" dirty="0">
              <a:solidFill>
                <a:schemeClr val="tx2">
                  <a:lumMod val="10000"/>
                </a:schemeClr>
              </a:solidFill>
              <a:latin typeface="Calibri" panose="020F0502020204030204" pitchFamily="34" charset="0"/>
              <a:cs typeface="Calibri" panose="020F0502020204030204" pitchFamily="34" charset="0"/>
            </a:endParaRPr>
          </a:p>
          <a:p>
            <a:pPr>
              <a:defRPr/>
            </a:pPr>
            <a:endParaRPr lang="en-US" sz="2000" b="1" dirty="0">
              <a:solidFill>
                <a:schemeClr val="tx2">
                  <a:lumMod val="10000"/>
                </a:schemeClr>
              </a:solidFill>
              <a:latin typeface="Calibri" panose="020F0502020204030204" pitchFamily="34" charset="0"/>
              <a:cs typeface="Calibri" panose="020F0502020204030204" pitchFamily="34" charset="0"/>
            </a:endParaRPr>
          </a:p>
        </p:txBody>
      </p:sp>
      <p:pic>
        <p:nvPicPr>
          <p:cNvPr id="2" name="Picture 2">
            <a:extLst>
              <a:ext uri="{FF2B5EF4-FFF2-40B4-BE49-F238E27FC236}">
                <a16:creationId xmlns:a16="http://schemas.microsoft.com/office/drawing/2014/main" id="{2A0B7244-9D4F-A255-9A44-CCA5B027A8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6013" y="1412140"/>
            <a:ext cx="342900"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a:extLst>
              <a:ext uri="{FF2B5EF4-FFF2-40B4-BE49-F238E27FC236}">
                <a16:creationId xmlns:a16="http://schemas.microsoft.com/office/drawing/2014/main" id="{29119B56-BF93-F415-39CD-74F871878E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1983640"/>
            <a:ext cx="342900"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a:extLst>
              <a:ext uri="{FF2B5EF4-FFF2-40B4-BE49-F238E27FC236}">
                <a16:creationId xmlns:a16="http://schemas.microsoft.com/office/drawing/2014/main" id="{59472B36-EEFB-346E-EF44-F8AEBAEC4CA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7545" y="4667250"/>
            <a:ext cx="5334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a:extLst>
              <a:ext uri="{FF2B5EF4-FFF2-40B4-BE49-F238E27FC236}">
                <a16:creationId xmlns:a16="http://schemas.microsoft.com/office/drawing/2014/main" id="{926A641B-81C5-90A9-EF5A-0B76659E5CC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3164" y="4085766"/>
            <a:ext cx="5334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a:extLst>
              <a:ext uri="{FF2B5EF4-FFF2-40B4-BE49-F238E27FC236}">
                <a16:creationId xmlns:a16="http://schemas.microsoft.com/office/drawing/2014/main" id="{4A0535BB-85C4-5854-E20F-726C1C6CA7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6013" y="2881430"/>
            <a:ext cx="342900"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35142570"/>
      </p:ext>
    </p:extLst>
  </p:cSld>
  <p:clrMapOvr>
    <a:masterClrMapping/>
  </p:clrMapOvr>
  <p:transition>
    <p:cut/>
  </p:transition>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rgbClr val="E61E7F"/>
            </a:gs>
            <a:gs pos="100000">
              <a:srgbClr val="FF9900"/>
            </a:gs>
          </a:gsLst>
          <a:lin ang="5400700" scaled="0"/>
        </a:gradFill>
        <a:effectLst/>
      </p:bgPr>
    </p:bg>
    <p:spTree>
      <p:nvGrpSpPr>
        <p:cNvPr id="1" name="Shape 66"/>
        <p:cNvGrpSpPr/>
        <p:nvPr/>
      </p:nvGrpSpPr>
      <p:grpSpPr>
        <a:xfrm>
          <a:off x="0" y="0"/>
          <a:ext cx="0" cy="0"/>
          <a:chOff x="0" y="0"/>
          <a:chExt cx="0" cy="0"/>
        </a:xfrm>
      </p:grpSpPr>
      <p:sp>
        <p:nvSpPr>
          <p:cNvPr id="67" name="Google Shape;67;p14"/>
          <p:cNvSpPr txBox="1">
            <a:spLocks noGrp="1"/>
          </p:cNvSpPr>
          <p:nvPr>
            <p:ph type="title"/>
          </p:nvPr>
        </p:nvSpPr>
        <p:spPr>
          <a:xfrm>
            <a:off x="508000" y="816165"/>
            <a:ext cx="2380342" cy="33276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sz="2000" dirty="0"/>
              <a:t>Terms Related to Multimedia</a:t>
            </a:r>
            <a:endParaRPr sz="2000" dirty="0"/>
          </a:p>
        </p:txBody>
      </p:sp>
      <p:sp>
        <p:nvSpPr>
          <p:cNvPr id="69" name="Google Shape;69;p14"/>
          <p:cNvSpPr txBox="1">
            <a:spLocks noGrp="1"/>
          </p:cNvSpPr>
          <p:nvPr>
            <p:ph type="body" idx="1"/>
          </p:nvPr>
        </p:nvSpPr>
        <p:spPr>
          <a:xfrm>
            <a:off x="4408915" y="649622"/>
            <a:ext cx="5247970" cy="4417652"/>
          </a:xfrm>
          <a:prstGeom prst="rect">
            <a:avLst/>
          </a:prstGeom>
        </p:spPr>
        <p:txBody>
          <a:bodyPr spcFirstLastPara="1" wrap="square" lIns="0" tIns="0" rIns="0" bIns="0" anchor="t" anchorCtr="0">
            <a:noAutofit/>
          </a:bodyPr>
          <a:lstStyle/>
          <a:p>
            <a:pPr eaLnBrk="1" hangingPunct="1">
              <a:buFont typeface="Arial" charset="0"/>
              <a:buNone/>
              <a:defRPr/>
            </a:pPr>
            <a:r>
              <a:rPr lang="en-US" sz="1800" b="1" dirty="0">
                <a:solidFill>
                  <a:schemeClr val="tx1">
                    <a:lumMod val="85000"/>
                    <a:lumOff val="15000"/>
                  </a:schemeClr>
                </a:solidFill>
                <a:latin typeface="+mn-lt"/>
              </a:rPr>
              <a:t>Multimedia</a:t>
            </a:r>
          </a:p>
          <a:p>
            <a:pPr eaLnBrk="1" hangingPunct="1">
              <a:buFont typeface="Arial" charset="0"/>
              <a:buNone/>
              <a:defRPr/>
            </a:pPr>
            <a:r>
              <a:rPr lang="en-US" sz="1800" b="1" dirty="0">
                <a:solidFill>
                  <a:schemeClr val="tx1">
                    <a:lumMod val="85000"/>
                    <a:lumOff val="15000"/>
                  </a:schemeClr>
                </a:solidFill>
                <a:latin typeface="+mn-lt"/>
              </a:rPr>
              <a:t>Interactive Multimedia</a:t>
            </a:r>
          </a:p>
          <a:p>
            <a:pPr eaLnBrk="1" hangingPunct="1">
              <a:buFont typeface="Arial" charset="0"/>
              <a:buNone/>
              <a:defRPr/>
            </a:pPr>
            <a:r>
              <a:rPr lang="en-US" sz="1800" b="1" dirty="0">
                <a:solidFill>
                  <a:schemeClr val="tx1">
                    <a:lumMod val="85000"/>
                    <a:lumOff val="15000"/>
                  </a:schemeClr>
                </a:solidFill>
                <a:latin typeface="+mn-lt"/>
              </a:rPr>
              <a:t>Multimedia Developer</a:t>
            </a:r>
          </a:p>
          <a:p>
            <a:pPr eaLnBrk="1" hangingPunct="1">
              <a:buFont typeface="Arial" charset="0"/>
              <a:buNone/>
              <a:defRPr/>
            </a:pPr>
            <a:r>
              <a:rPr lang="en-US" sz="1800" b="1" dirty="0">
                <a:solidFill>
                  <a:schemeClr val="tx1">
                    <a:lumMod val="85000"/>
                    <a:lumOff val="15000"/>
                  </a:schemeClr>
                </a:solidFill>
                <a:latin typeface="+mn-lt"/>
              </a:rPr>
              <a:t>Multimedia Project</a:t>
            </a:r>
          </a:p>
          <a:p>
            <a:pPr eaLnBrk="1" hangingPunct="1">
              <a:buFont typeface="Arial" charset="0"/>
              <a:buNone/>
              <a:defRPr/>
            </a:pPr>
            <a:r>
              <a:rPr lang="en-US" sz="1800" b="1" dirty="0">
                <a:solidFill>
                  <a:schemeClr val="tx1">
                    <a:lumMod val="85000"/>
                    <a:lumOff val="15000"/>
                  </a:schemeClr>
                </a:solidFill>
                <a:latin typeface="+mn-lt"/>
              </a:rPr>
              <a:t>Multimedia Linear</a:t>
            </a:r>
          </a:p>
          <a:p>
            <a:pPr eaLnBrk="1" hangingPunct="1">
              <a:buFont typeface="Arial" charset="0"/>
              <a:buNone/>
              <a:defRPr/>
            </a:pPr>
            <a:r>
              <a:rPr lang="en-US" sz="1800" b="1" dirty="0">
                <a:solidFill>
                  <a:schemeClr val="tx1">
                    <a:lumMod val="85000"/>
                    <a:lumOff val="15000"/>
                  </a:schemeClr>
                </a:solidFill>
                <a:latin typeface="+mn-lt"/>
              </a:rPr>
              <a:t>Multimedia Non-Linear</a:t>
            </a:r>
          </a:p>
          <a:p>
            <a:pPr eaLnBrk="1" hangingPunct="1">
              <a:buFont typeface="Arial" charset="0"/>
              <a:buNone/>
              <a:defRPr/>
            </a:pPr>
            <a:r>
              <a:rPr lang="en-US" sz="1800" b="1" dirty="0">
                <a:solidFill>
                  <a:schemeClr val="tx1">
                    <a:lumMod val="85000"/>
                    <a:lumOff val="15000"/>
                  </a:schemeClr>
                </a:solidFill>
                <a:latin typeface="+mn-lt"/>
              </a:rPr>
              <a:t>Multimedia Computer</a:t>
            </a:r>
          </a:p>
          <a:p>
            <a:pPr marL="171450" indent="-171450" algn="just">
              <a:lnSpc>
                <a:spcPct val="100000"/>
              </a:lnSpc>
              <a:spcBef>
                <a:spcPts val="0"/>
              </a:spcBef>
              <a:buClr>
                <a:schemeClr val="dk1"/>
              </a:buClr>
              <a:buSzPts val="1100"/>
            </a:pPr>
            <a:endParaRPr lang="en-MY" dirty="0">
              <a:solidFill>
                <a:srgbClr val="000000"/>
              </a:solidFill>
            </a:endParaRPr>
          </a:p>
          <a:p>
            <a:pPr marL="171450" indent="-171450" algn="just">
              <a:buClr>
                <a:schemeClr val="dk1"/>
              </a:buClr>
              <a:buSzPts val="1100"/>
            </a:pPr>
            <a:endParaRPr lang="en-MY" sz="1600" dirty="0">
              <a:solidFill>
                <a:srgbClr val="000000"/>
              </a:solidFill>
            </a:endParaRPr>
          </a:p>
          <a:p>
            <a:pPr marL="628650" lvl="1" indent="-171450" algn="just">
              <a:buClr>
                <a:schemeClr val="dk1"/>
              </a:buClr>
              <a:buSzPts val="1100"/>
            </a:pPr>
            <a:endParaRPr sz="2800" dirty="0">
              <a:solidFill>
                <a:srgbClr val="000000"/>
              </a:solidFill>
            </a:endParaRPr>
          </a:p>
        </p:txBody>
      </p:sp>
      <p:sp>
        <p:nvSpPr>
          <p:cNvPr id="71" name="Google Shape;71;p14"/>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3</a:t>
            </a:fld>
            <a:endParaRPr/>
          </a:p>
        </p:txBody>
      </p:sp>
      <p:pic>
        <p:nvPicPr>
          <p:cNvPr id="2" name="Picture 4">
            <a:extLst>
              <a:ext uri="{FF2B5EF4-FFF2-40B4-BE49-F238E27FC236}">
                <a16:creationId xmlns:a16="http://schemas.microsoft.com/office/drawing/2014/main" id="{E3BF06D9-B8F7-F1EC-7602-7EA8C2427D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5515" y="649622"/>
            <a:ext cx="5334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4">
            <a:extLst>
              <a:ext uri="{FF2B5EF4-FFF2-40B4-BE49-F238E27FC236}">
                <a16:creationId xmlns:a16="http://schemas.microsoft.com/office/drawing/2014/main" id="{36C6C059-A392-9E83-0703-0B7C13D729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5515" y="1408043"/>
            <a:ext cx="5334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4">
            <a:extLst>
              <a:ext uri="{FF2B5EF4-FFF2-40B4-BE49-F238E27FC236}">
                <a16:creationId xmlns:a16="http://schemas.microsoft.com/office/drawing/2014/main" id="{212CCF63-1080-8207-65AC-10D5CA3DE3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82219" y="1847005"/>
            <a:ext cx="5334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4">
            <a:extLst>
              <a:ext uri="{FF2B5EF4-FFF2-40B4-BE49-F238E27FC236}">
                <a16:creationId xmlns:a16="http://schemas.microsoft.com/office/drawing/2014/main" id="{3B9BD22A-CD5C-838F-4C21-BA05889A3A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5515" y="2202175"/>
            <a:ext cx="5334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4">
            <a:extLst>
              <a:ext uri="{FF2B5EF4-FFF2-40B4-BE49-F238E27FC236}">
                <a16:creationId xmlns:a16="http://schemas.microsoft.com/office/drawing/2014/main" id="{D53F9F12-CD56-EB96-42A8-809591A0EA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5515" y="2593777"/>
            <a:ext cx="5334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4">
            <a:extLst>
              <a:ext uri="{FF2B5EF4-FFF2-40B4-BE49-F238E27FC236}">
                <a16:creationId xmlns:a16="http://schemas.microsoft.com/office/drawing/2014/main" id="{F5B33CE5-3F40-2FC9-EB21-45ADF9DFF5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5515" y="3019846"/>
            <a:ext cx="5334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4">
            <a:extLst>
              <a:ext uri="{FF2B5EF4-FFF2-40B4-BE49-F238E27FC236}">
                <a16:creationId xmlns:a16="http://schemas.microsoft.com/office/drawing/2014/main" id="{494A67CA-44B8-A0F5-EDB2-009FD696C1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5515" y="1034657"/>
            <a:ext cx="5334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218" name="Group 7">
            <a:extLst>
              <a:ext uri="{FF2B5EF4-FFF2-40B4-BE49-F238E27FC236}">
                <a16:creationId xmlns:a16="http://schemas.microsoft.com/office/drawing/2014/main" id="{549F83A7-376B-5F49-EDDC-A774A235C4B0}"/>
              </a:ext>
            </a:extLst>
          </p:cNvPr>
          <p:cNvGrpSpPr>
            <a:grpSpLocks/>
          </p:cNvGrpSpPr>
          <p:nvPr/>
        </p:nvGrpSpPr>
        <p:grpSpPr bwMode="auto">
          <a:xfrm>
            <a:off x="714375" y="0"/>
            <a:ext cx="7715250" cy="5143500"/>
            <a:chOff x="0" y="0"/>
            <a:chExt cx="10287000" cy="6858000"/>
          </a:xfrm>
        </p:grpSpPr>
        <p:pic>
          <p:nvPicPr>
            <p:cNvPr id="9226" name="Picture 4">
              <a:extLst>
                <a:ext uri="{FF2B5EF4-FFF2-40B4-BE49-F238E27FC236}">
                  <a16:creationId xmlns:a16="http://schemas.microsoft.com/office/drawing/2014/main" id="{FBBCE6CB-C3C6-5936-061D-62EACC1DC2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0287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9">
              <a:extLst>
                <a:ext uri="{FF2B5EF4-FFF2-40B4-BE49-F238E27FC236}">
                  <a16:creationId xmlns:a16="http://schemas.microsoft.com/office/drawing/2014/main" id="{4778B031-4EF5-7B26-1F23-1C4B5472D52C}"/>
                </a:ext>
              </a:extLst>
            </p:cNvPr>
            <p:cNvSpPr/>
            <p:nvPr/>
          </p:nvSpPr>
          <p:spPr>
            <a:xfrm>
              <a:off x="190500" y="152400"/>
              <a:ext cx="9906000" cy="6553200"/>
            </a:xfrm>
            <a:prstGeom prst="rect">
              <a:avLst/>
            </a:prstGeom>
            <a:solidFill>
              <a:schemeClr val="bg1">
                <a:lumMod val="85000"/>
                <a:alpha val="91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050" dirty="0"/>
            </a:p>
          </p:txBody>
        </p:sp>
      </p:grpSp>
      <p:sp>
        <p:nvSpPr>
          <p:cNvPr id="11" name="Rectangle 2">
            <a:extLst>
              <a:ext uri="{FF2B5EF4-FFF2-40B4-BE49-F238E27FC236}">
                <a16:creationId xmlns:a16="http://schemas.microsoft.com/office/drawing/2014/main" id="{65CF2B45-EC41-CDF4-ABD6-2E84DEB5F8A1}"/>
              </a:ext>
            </a:extLst>
          </p:cNvPr>
          <p:cNvSpPr txBox="1">
            <a:spLocks noChangeArrowheads="1"/>
          </p:cNvSpPr>
          <p:nvPr/>
        </p:nvSpPr>
        <p:spPr bwMode="auto">
          <a:xfrm>
            <a:off x="914400" y="171450"/>
            <a:ext cx="6915150" cy="514350"/>
          </a:xfrm>
          <a:prstGeom prst="rect">
            <a:avLst/>
          </a:prstGeom>
          <a:noFill/>
          <a:ln w="9525">
            <a:noFill/>
            <a:miter lim="800000"/>
            <a:headEnd/>
            <a:tailEnd/>
          </a:ln>
        </p:spPr>
        <p:txBody>
          <a:bodyPr anchor="ctr"/>
          <a:lstStyle/>
          <a:p>
            <a:pPr eaLnBrk="1" hangingPunct="1">
              <a:defRPr/>
            </a:pPr>
            <a:endParaRPr lang="en-US" sz="1050" dirty="0">
              <a:latin typeface="+mn-lt"/>
            </a:endParaRPr>
          </a:p>
        </p:txBody>
      </p:sp>
      <p:sp>
        <p:nvSpPr>
          <p:cNvPr id="23" name="TextBox 22">
            <a:extLst>
              <a:ext uri="{FF2B5EF4-FFF2-40B4-BE49-F238E27FC236}">
                <a16:creationId xmlns:a16="http://schemas.microsoft.com/office/drawing/2014/main" id="{82E4AE03-06BF-6690-59E3-53BF219677F1}"/>
              </a:ext>
            </a:extLst>
          </p:cNvPr>
          <p:cNvSpPr txBox="1"/>
          <p:nvPr/>
        </p:nvSpPr>
        <p:spPr>
          <a:xfrm>
            <a:off x="1200525" y="171450"/>
            <a:ext cx="7057275" cy="5940088"/>
          </a:xfrm>
          <a:prstGeom prst="rect">
            <a:avLst/>
          </a:prstGeom>
          <a:noFill/>
        </p:spPr>
        <p:txBody>
          <a:bodyPr wrap="square">
            <a:spAutoFit/>
          </a:bodyPr>
          <a:lstStyle/>
          <a:p>
            <a:pPr>
              <a:defRPr/>
            </a:pPr>
            <a:r>
              <a:rPr lang="en-US" sz="2000" b="1" dirty="0">
                <a:solidFill>
                  <a:schemeClr val="tx2">
                    <a:lumMod val="10000"/>
                  </a:schemeClr>
                </a:solidFill>
                <a:latin typeface="Calibri" panose="020F0502020204030204" pitchFamily="34" charset="0"/>
                <a:cs typeface="Calibri" panose="020F0502020204030204" pitchFamily="34" charset="0"/>
              </a:rPr>
              <a:t>4.     </a:t>
            </a:r>
            <a:r>
              <a:rPr lang="en-US" sz="2000" b="1" dirty="0">
                <a:solidFill>
                  <a:schemeClr val="accent3">
                    <a:lumMod val="75000"/>
                  </a:schemeClr>
                </a:solidFill>
                <a:latin typeface="Calibri" panose="020F0502020204030204" pitchFamily="34" charset="0"/>
                <a:cs typeface="Calibri" panose="020F0502020204030204" pitchFamily="34" charset="0"/>
              </a:rPr>
              <a:t>The Spatial Contiguity Principle</a:t>
            </a:r>
            <a:r>
              <a:rPr lang="en-US" sz="2000" b="1" dirty="0">
                <a:solidFill>
                  <a:schemeClr val="tx2">
                    <a:lumMod val="10000"/>
                  </a:schemeClr>
                </a:solidFill>
                <a:latin typeface="Calibri" panose="020F0502020204030204" pitchFamily="34" charset="0"/>
                <a:cs typeface="Calibri" panose="020F0502020204030204" pitchFamily="34" charset="0"/>
              </a:rPr>
              <a:t>: </a:t>
            </a:r>
          </a:p>
          <a:p>
            <a:pPr>
              <a:defRPr/>
            </a:pPr>
            <a:r>
              <a:rPr lang="en-US" sz="2000" b="1" dirty="0">
                <a:solidFill>
                  <a:schemeClr val="tx2">
                    <a:lumMod val="10000"/>
                  </a:schemeClr>
                </a:solidFill>
                <a:latin typeface="Calibri" panose="020F0502020204030204" pitchFamily="34" charset="0"/>
                <a:cs typeface="Calibri" panose="020F0502020204030204" pitchFamily="34" charset="0"/>
              </a:rPr>
              <a:t>         “Students learn better when corresponding words and </a:t>
            </a:r>
          </a:p>
          <a:p>
            <a:pPr>
              <a:defRPr/>
            </a:pPr>
            <a:r>
              <a:rPr lang="en-US" sz="2000" b="1" dirty="0">
                <a:solidFill>
                  <a:schemeClr val="tx2">
                    <a:lumMod val="10000"/>
                  </a:schemeClr>
                </a:solidFill>
                <a:latin typeface="Calibri" panose="020F0502020204030204" pitchFamily="34" charset="0"/>
                <a:cs typeface="Calibri" panose="020F0502020204030204" pitchFamily="34" charset="0"/>
              </a:rPr>
              <a:t>          pictures are presented near rather than far from each other   </a:t>
            </a:r>
          </a:p>
          <a:p>
            <a:pPr>
              <a:defRPr/>
            </a:pPr>
            <a:r>
              <a:rPr lang="en-US" sz="2000" b="1" dirty="0">
                <a:solidFill>
                  <a:schemeClr val="tx2">
                    <a:lumMod val="10000"/>
                  </a:schemeClr>
                </a:solidFill>
                <a:latin typeface="Calibri" panose="020F0502020204030204" pitchFamily="34" charset="0"/>
                <a:cs typeface="Calibri" panose="020F0502020204030204" pitchFamily="34" charset="0"/>
              </a:rPr>
              <a:t>          on the page or screen.”</a:t>
            </a:r>
          </a:p>
          <a:p>
            <a:pPr>
              <a:defRPr/>
            </a:pPr>
            <a:endParaRPr lang="en-US" sz="2000" b="1" dirty="0">
              <a:solidFill>
                <a:schemeClr val="tx2">
                  <a:lumMod val="10000"/>
                </a:schemeClr>
              </a:solidFill>
              <a:latin typeface="Calibri" panose="020F0502020204030204" pitchFamily="34" charset="0"/>
              <a:cs typeface="Calibri" panose="020F0502020204030204" pitchFamily="34" charset="0"/>
            </a:endParaRPr>
          </a:p>
          <a:p>
            <a:pPr>
              <a:defRPr/>
            </a:pPr>
            <a:r>
              <a:rPr lang="en-US" sz="2000" b="1" dirty="0">
                <a:solidFill>
                  <a:schemeClr val="tx2">
                    <a:lumMod val="10000"/>
                  </a:schemeClr>
                </a:solidFill>
                <a:latin typeface="Calibri" panose="020F0502020204030204" pitchFamily="34" charset="0"/>
                <a:cs typeface="Calibri" panose="020F0502020204030204" pitchFamily="34" charset="0"/>
              </a:rPr>
              <a:t>Instructors should keep text (such as labels or captions) near to the graphics that they describe. </a:t>
            </a:r>
          </a:p>
          <a:p>
            <a:pPr>
              <a:defRPr/>
            </a:pPr>
            <a:endParaRPr lang="en-US" sz="2000" b="1" dirty="0">
              <a:solidFill>
                <a:schemeClr val="tx2">
                  <a:lumMod val="10000"/>
                </a:schemeClr>
              </a:solidFill>
              <a:latin typeface="Calibri" panose="020F0502020204030204" pitchFamily="34" charset="0"/>
              <a:cs typeface="Calibri" panose="020F0502020204030204" pitchFamily="34" charset="0"/>
            </a:endParaRPr>
          </a:p>
          <a:p>
            <a:pPr>
              <a:defRPr/>
            </a:pPr>
            <a:r>
              <a:rPr lang="en-US" sz="2000" b="1" dirty="0">
                <a:solidFill>
                  <a:schemeClr val="tx2">
                    <a:lumMod val="10000"/>
                  </a:schemeClr>
                </a:solidFill>
                <a:latin typeface="Calibri" panose="020F0502020204030204" pitchFamily="34" charset="0"/>
                <a:cs typeface="Calibri" panose="020F0502020204030204" pitchFamily="34" charset="0"/>
              </a:rPr>
              <a:t>Minimize the cognitive effort that learners must expend to align the meaning of text and images themselves</a:t>
            </a:r>
          </a:p>
          <a:p>
            <a:pPr>
              <a:defRPr/>
            </a:pPr>
            <a:endParaRPr lang="en-US" sz="2000" b="1" dirty="0">
              <a:solidFill>
                <a:schemeClr val="tx2">
                  <a:lumMod val="10000"/>
                </a:schemeClr>
              </a:solidFill>
              <a:latin typeface="Calibri" panose="020F0502020204030204" pitchFamily="34" charset="0"/>
              <a:cs typeface="Calibri" panose="020F0502020204030204" pitchFamily="34" charset="0"/>
            </a:endParaRPr>
          </a:p>
          <a:p>
            <a:pPr>
              <a:defRPr/>
            </a:pPr>
            <a:r>
              <a:rPr lang="en-US" sz="2000" b="1" dirty="0">
                <a:solidFill>
                  <a:schemeClr val="tx2">
                    <a:lumMod val="10000"/>
                  </a:schemeClr>
                </a:solidFill>
                <a:latin typeface="Calibri" panose="020F0502020204030204" pitchFamily="34" charset="0"/>
                <a:cs typeface="Calibri" panose="020F0502020204030204" pitchFamily="34" charset="0"/>
              </a:rPr>
              <a:t>Place text in close proximity with the graphics it refers to.</a:t>
            </a:r>
          </a:p>
          <a:p>
            <a:pPr>
              <a:defRPr/>
            </a:pPr>
            <a:r>
              <a:rPr lang="en-US" sz="2000" b="1" dirty="0">
                <a:solidFill>
                  <a:schemeClr val="tx2">
                    <a:lumMod val="10000"/>
                  </a:schemeClr>
                </a:solidFill>
                <a:latin typeface="Calibri" panose="020F0502020204030204" pitchFamily="34" charset="0"/>
                <a:cs typeface="Calibri" panose="020F0502020204030204" pitchFamily="34" charset="0"/>
              </a:rPr>
              <a:t>Provide feedback close to the questions or answers it refers to.</a:t>
            </a:r>
          </a:p>
          <a:p>
            <a:pPr>
              <a:defRPr/>
            </a:pPr>
            <a:r>
              <a:rPr lang="en-US" sz="2000" b="1" dirty="0">
                <a:solidFill>
                  <a:schemeClr val="tx2">
                    <a:lumMod val="10000"/>
                  </a:schemeClr>
                </a:solidFill>
                <a:latin typeface="Calibri" panose="020F0502020204030204" pitchFamily="34" charset="0"/>
                <a:cs typeface="Calibri" panose="020F0502020204030204" pitchFamily="34" charset="0"/>
              </a:rPr>
              <a:t>Present directions on the same screen as an activity.</a:t>
            </a:r>
          </a:p>
          <a:p>
            <a:pPr>
              <a:defRPr/>
            </a:pPr>
            <a:r>
              <a:rPr lang="en-US" sz="2000" b="1" dirty="0">
                <a:solidFill>
                  <a:schemeClr val="tx2">
                    <a:lumMod val="10000"/>
                  </a:schemeClr>
                </a:solidFill>
                <a:latin typeface="Calibri" panose="020F0502020204030204" pitchFamily="34" charset="0"/>
                <a:cs typeface="Calibri" panose="020F0502020204030204" pitchFamily="34" charset="0"/>
              </a:rPr>
              <a:t>Have people read any text before beginning an animated graphic.</a:t>
            </a:r>
          </a:p>
          <a:p>
            <a:pPr>
              <a:defRPr/>
            </a:pPr>
            <a:endParaRPr lang="en-US" sz="2000" b="1" dirty="0">
              <a:solidFill>
                <a:schemeClr val="tx2">
                  <a:lumMod val="10000"/>
                </a:schemeClr>
              </a:solidFill>
              <a:latin typeface="Calibri" panose="020F0502020204030204" pitchFamily="34" charset="0"/>
              <a:cs typeface="Calibri" panose="020F0502020204030204" pitchFamily="34" charset="0"/>
            </a:endParaRPr>
          </a:p>
          <a:p>
            <a:pPr>
              <a:defRPr/>
            </a:pPr>
            <a:endParaRPr lang="en-US" sz="2000" b="1" dirty="0">
              <a:solidFill>
                <a:schemeClr val="tx2">
                  <a:lumMod val="10000"/>
                </a:schemeClr>
              </a:solidFill>
              <a:latin typeface="Calibri" panose="020F0502020204030204" pitchFamily="34" charset="0"/>
              <a:cs typeface="Calibri" panose="020F0502020204030204" pitchFamily="34" charset="0"/>
            </a:endParaRPr>
          </a:p>
          <a:p>
            <a:pPr>
              <a:defRPr/>
            </a:pPr>
            <a:endParaRPr lang="en-US" sz="2000" b="1" dirty="0">
              <a:solidFill>
                <a:schemeClr val="tx2">
                  <a:lumMod val="10000"/>
                </a:schemeClr>
              </a:solidFill>
              <a:latin typeface="Calibri" panose="020F0502020204030204" pitchFamily="34" charset="0"/>
              <a:cs typeface="Calibri" panose="020F0502020204030204" pitchFamily="34" charset="0"/>
            </a:endParaRPr>
          </a:p>
        </p:txBody>
      </p:sp>
      <p:pic>
        <p:nvPicPr>
          <p:cNvPr id="2" name="Picture 2">
            <a:extLst>
              <a:ext uri="{FF2B5EF4-FFF2-40B4-BE49-F238E27FC236}">
                <a16:creationId xmlns:a16="http://schemas.microsoft.com/office/drawing/2014/main" id="{2A0B7244-9D4F-A255-9A44-CCA5B027A81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4400" y="1728670"/>
            <a:ext cx="342900"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a:extLst>
              <a:ext uri="{FF2B5EF4-FFF2-40B4-BE49-F238E27FC236}">
                <a16:creationId xmlns:a16="http://schemas.microsoft.com/office/drawing/2014/main" id="{29119B56-BF93-F415-39CD-74F871878E7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1819" y="2571750"/>
            <a:ext cx="342900"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a:extLst>
              <a:ext uri="{FF2B5EF4-FFF2-40B4-BE49-F238E27FC236}">
                <a16:creationId xmlns:a16="http://schemas.microsoft.com/office/drawing/2014/main" id="{59472B36-EEFB-346E-EF44-F8AEBAEC4CA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0750" y="3813512"/>
            <a:ext cx="5334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a:extLst>
              <a:ext uri="{FF2B5EF4-FFF2-40B4-BE49-F238E27FC236}">
                <a16:creationId xmlns:a16="http://schemas.microsoft.com/office/drawing/2014/main" id="{926A641B-81C5-90A9-EF5A-0B76659E5CC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0897" y="3432512"/>
            <a:ext cx="5334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a:extLst>
              <a:ext uri="{FF2B5EF4-FFF2-40B4-BE49-F238E27FC236}">
                <a16:creationId xmlns:a16="http://schemas.microsoft.com/office/drawing/2014/main" id="{AB0D86E5-4B86-989F-6147-54761E03E7F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1926" y="4154656"/>
            <a:ext cx="5334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7">
            <a:extLst>
              <a:ext uri="{FF2B5EF4-FFF2-40B4-BE49-F238E27FC236}">
                <a16:creationId xmlns:a16="http://schemas.microsoft.com/office/drawing/2014/main" id="{D6CFC35C-F117-FC0F-8C8A-6B42D5D94C7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1926" y="4529020"/>
            <a:ext cx="5334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29701852"/>
      </p:ext>
    </p:extLst>
  </p:cSld>
  <p:clrMapOvr>
    <a:masterClrMapping/>
  </p:clrMapOvr>
  <p:transition>
    <p:cut/>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218" name="Group 7">
            <a:extLst>
              <a:ext uri="{FF2B5EF4-FFF2-40B4-BE49-F238E27FC236}">
                <a16:creationId xmlns:a16="http://schemas.microsoft.com/office/drawing/2014/main" id="{549F83A7-376B-5F49-EDDC-A774A235C4B0}"/>
              </a:ext>
            </a:extLst>
          </p:cNvPr>
          <p:cNvGrpSpPr>
            <a:grpSpLocks/>
          </p:cNvGrpSpPr>
          <p:nvPr/>
        </p:nvGrpSpPr>
        <p:grpSpPr bwMode="auto">
          <a:xfrm>
            <a:off x="714375" y="0"/>
            <a:ext cx="7715250" cy="5143500"/>
            <a:chOff x="0" y="0"/>
            <a:chExt cx="10287000" cy="6858000"/>
          </a:xfrm>
        </p:grpSpPr>
        <p:pic>
          <p:nvPicPr>
            <p:cNvPr id="9226" name="Picture 4">
              <a:extLst>
                <a:ext uri="{FF2B5EF4-FFF2-40B4-BE49-F238E27FC236}">
                  <a16:creationId xmlns:a16="http://schemas.microsoft.com/office/drawing/2014/main" id="{FBBCE6CB-C3C6-5936-061D-62EACC1DC2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0287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9">
              <a:extLst>
                <a:ext uri="{FF2B5EF4-FFF2-40B4-BE49-F238E27FC236}">
                  <a16:creationId xmlns:a16="http://schemas.microsoft.com/office/drawing/2014/main" id="{4778B031-4EF5-7B26-1F23-1C4B5472D52C}"/>
                </a:ext>
              </a:extLst>
            </p:cNvPr>
            <p:cNvSpPr/>
            <p:nvPr/>
          </p:nvSpPr>
          <p:spPr>
            <a:xfrm>
              <a:off x="190500" y="152400"/>
              <a:ext cx="9906000" cy="6553200"/>
            </a:xfrm>
            <a:prstGeom prst="rect">
              <a:avLst/>
            </a:prstGeom>
            <a:solidFill>
              <a:schemeClr val="bg1">
                <a:lumMod val="85000"/>
                <a:alpha val="91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050" dirty="0"/>
            </a:p>
          </p:txBody>
        </p:sp>
      </p:grpSp>
      <p:sp>
        <p:nvSpPr>
          <p:cNvPr id="11" name="Rectangle 2">
            <a:extLst>
              <a:ext uri="{FF2B5EF4-FFF2-40B4-BE49-F238E27FC236}">
                <a16:creationId xmlns:a16="http://schemas.microsoft.com/office/drawing/2014/main" id="{65CF2B45-EC41-CDF4-ABD6-2E84DEB5F8A1}"/>
              </a:ext>
            </a:extLst>
          </p:cNvPr>
          <p:cNvSpPr txBox="1">
            <a:spLocks noChangeArrowheads="1"/>
          </p:cNvSpPr>
          <p:nvPr/>
        </p:nvSpPr>
        <p:spPr bwMode="auto">
          <a:xfrm>
            <a:off x="914400" y="171450"/>
            <a:ext cx="6915150" cy="514350"/>
          </a:xfrm>
          <a:prstGeom prst="rect">
            <a:avLst/>
          </a:prstGeom>
          <a:noFill/>
          <a:ln w="9525">
            <a:noFill/>
            <a:miter lim="800000"/>
            <a:headEnd/>
            <a:tailEnd/>
          </a:ln>
        </p:spPr>
        <p:txBody>
          <a:bodyPr anchor="ctr"/>
          <a:lstStyle/>
          <a:p>
            <a:pPr eaLnBrk="1" hangingPunct="1">
              <a:defRPr/>
            </a:pPr>
            <a:endParaRPr lang="en-US" sz="1050" dirty="0">
              <a:latin typeface="+mn-lt"/>
            </a:endParaRPr>
          </a:p>
        </p:txBody>
      </p:sp>
      <p:sp>
        <p:nvSpPr>
          <p:cNvPr id="23" name="TextBox 22">
            <a:extLst>
              <a:ext uri="{FF2B5EF4-FFF2-40B4-BE49-F238E27FC236}">
                <a16:creationId xmlns:a16="http://schemas.microsoft.com/office/drawing/2014/main" id="{82E4AE03-06BF-6690-59E3-53BF219677F1}"/>
              </a:ext>
            </a:extLst>
          </p:cNvPr>
          <p:cNvSpPr txBox="1"/>
          <p:nvPr/>
        </p:nvSpPr>
        <p:spPr>
          <a:xfrm>
            <a:off x="1200525" y="171450"/>
            <a:ext cx="7057275" cy="3724096"/>
          </a:xfrm>
          <a:prstGeom prst="rect">
            <a:avLst/>
          </a:prstGeom>
          <a:noFill/>
        </p:spPr>
        <p:txBody>
          <a:bodyPr wrap="square">
            <a:spAutoFit/>
          </a:bodyPr>
          <a:lstStyle/>
          <a:p>
            <a:pPr>
              <a:defRPr/>
            </a:pPr>
            <a:r>
              <a:rPr lang="en-US" sz="2000" b="1" dirty="0">
                <a:solidFill>
                  <a:schemeClr val="tx2">
                    <a:lumMod val="10000"/>
                  </a:schemeClr>
                </a:solidFill>
                <a:latin typeface="Calibri" panose="020F0502020204030204" pitchFamily="34" charset="0"/>
                <a:cs typeface="Calibri" panose="020F0502020204030204" pitchFamily="34" charset="0"/>
              </a:rPr>
              <a:t>5.     </a:t>
            </a:r>
            <a:r>
              <a:rPr lang="en-US" sz="2000" b="1" dirty="0">
                <a:solidFill>
                  <a:schemeClr val="accent3">
                    <a:lumMod val="75000"/>
                  </a:schemeClr>
                </a:solidFill>
                <a:latin typeface="Calibri" panose="020F0502020204030204" pitchFamily="34" charset="0"/>
                <a:cs typeface="Calibri" panose="020F0502020204030204" pitchFamily="34" charset="0"/>
              </a:rPr>
              <a:t>The Temporal Contiguity Principle</a:t>
            </a:r>
            <a:r>
              <a:rPr lang="en-US" sz="2000" b="1" dirty="0">
                <a:solidFill>
                  <a:schemeClr val="tx2">
                    <a:lumMod val="10000"/>
                  </a:schemeClr>
                </a:solidFill>
                <a:latin typeface="Calibri" panose="020F0502020204030204" pitchFamily="34" charset="0"/>
                <a:cs typeface="Calibri" panose="020F0502020204030204" pitchFamily="34" charset="0"/>
              </a:rPr>
              <a:t>: </a:t>
            </a:r>
          </a:p>
          <a:p>
            <a:pPr>
              <a:defRPr/>
            </a:pPr>
            <a:r>
              <a:rPr lang="en-US" sz="2000" b="1" dirty="0">
                <a:solidFill>
                  <a:schemeClr val="tx2">
                    <a:lumMod val="10000"/>
                  </a:schemeClr>
                </a:solidFill>
                <a:latin typeface="Calibri" panose="020F0502020204030204" pitchFamily="34" charset="0"/>
                <a:cs typeface="Calibri" panose="020F0502020204030204" pitchFamily="34" charset="0"/>
              </a:rPr>
              <a:t>         “</a:t>
            </a:r>
            <a:r>
              <a:rPr lang="en-US" sz="1800" b="1" dirty="0">
                <a:solidFill>
                  <a:schemeClr val="tx2">
                    <a:lumMod val="10000"/>
                  </a:schemeClr>
                </a:solidFill>
                <a:latin typeface="Calibri" panose="020F0502020204030204" pitchFamily="34" charset="0"/>
                <a:cs typeface="Calibri" panose="020F0502020204030204" pitchFamily="34" charset="0"/>
              </a:rPr>
              <a:t>Students learn better when corresponding words and </a:t>
            </a:r>
          </a:p>
          <a:p>
            <a:pPr>
              <a:defRPr/>
            </a:pPr>
            <a:r>
              <a:rPr lang="en-US" sz="1800" b="1" dirty="0">
                <a:solidFill>
                  <a:schemeClr val="tx2">
                    <a:lumMod val="10000"/>
                  </a:schemeClr>
                </a:solidFill>
                <a:latin typeface="Calibri" panose="020F0502020204030204" pitchFamily="34" charset="0"/>
                <a:cs typeface="Calibri" panose="020F0502020204030204" pitchFamily="34" charset="0"/>
              </a:rPr>
              <a:t>          pictures are presented simultaneously rather than    </a:t>
            </a:r>
          </a:p>
          <a:p>
            <a:pPr>
              <a:defRPr/>
            </a:pPr>
            <a:r>
              <a:rPr lang="en-US" sz="1800" b="1" dirty="0">
                <a:solidFill>
                  <a:schemeClr val="tx2">
                    <a:lumMod val="10000"/>
                  </a:schemeClr>
                </a:solidFill>
                <a:latin typeface="Calibri" panose="020F0502020204030204" pitchFamily="34" charset="0"/>
                <a:cs typeface="Calibri" panose="020F0502020204030204" pitchFamily="34" charset="0"/>
              </a:rPr>
              <a:t>          successively”</a:t>
            </a:r>
          </a:p>
          <a:p>
            <a:pPr>
              <a:defRPr/>
            </a:pPr>
            <a:endParaRPr lang="en-US" sz="2000" b="1" dirty="0">
              <a:solidFill>
                <a:schemeClr val="tx2">
                  <a:lumMod val="10000"/>
                </a:schemeClr>
              </a:solidFill>
              <a:latin typeface="Calibri" panose="020F0502020204030204" pitchFamily="34" charset="0"/>
              <a:cs typeface="Calibri" panose="020F0502020204030204" pitchFamily="34" charset="0"/>
            </a:endParaRPr>
          </a:p>
          <a:p>
            <a:pPr>
              <a:defRPr/>
            </a:pPr>
            <a:r>
              <a:rPr lang="en-US" sz="2000" b="1" dirty="0">
                <a:solidFill>
                  <a:schemeClr val="tx2">
                    <a:lumMod val="10000"/>
                  </a:schemeClr>
                </a:solidFill>
                <a:latin typeface="Calibri" panose="020F0502020204030204" pitchFamily="34" charset="0"/>
                <a:cs typeface="Calibri" panose="020F0502020204030204" pitchFamily="34" charset="0"/>
              </a:rPr>
              <a:t>Narration and animation should be delivered concurrently</a:t>
            </a:r>
          </a:p>
          <a:p>
            <a:pPr>
              <a:defRPr/>
            </a:pPr>
            <a:r>
              <a:rPr lang="en-US" sz="2000" b="1" dirty="0">
                <a:solidFill>
                  <a:schemeClr val="tx2">
                    <a:lumMod val="10000"/>
                  </a:schemeClr>
                </a:solidFill>
                <a:latin typeface="Calibri" panose="020F0502020204030204" pitchFamily="34" charset="0"/>
                <a:cs typeface="Calibri" panose="020F0502020204030204" pitchFamily="34" charset="0"/>
              </a:rPr>
              <a:t>E.g. students shouldn’t hear about a process and then watch an animation of it afterward; instead, instructors should time the narration to play along with the animation</a:t>
            </a:r>
          </a:p>
          <a:p>
            <a:pPr>
              <a:defRPr/>
            </a:pPr>
            <a:r>
              <a:rPr lang="en-US" sz="2000" b="1" dirty="0">
                <a:solidFill>
                  <a:schemeClr val="tx2">
                    <a:lumMod val="10000"/>
                  </a:schemeClr>
                </a:solidFill>
                <a:latin typeface="Calibri" panose="020F0502020204030204" pitchFamily="34" charset="0"/>
                <a:cs typeface="Calibri" panose="020F0502020204030204" pitchFamily="34" charset="0"/>
              </a:rPr>
              <a:t>Time narration appropriately to play along with animations</a:t>
            </a:r>
          </a:p>
          <a:p>
            <a:pPr>
              <a:defRPr/>
            </a:pPr>
            <a:endParaRPr lang="en-US" sz="2000" b="1" dirty="0">
              <a:solidFill>
                <a:schemeClr val="tx2">
                  <a:lumMod val="10000"/>
                </a:schemeClr>
              </a:solidFill>
              <a:latin typeface="Calibri" panose="020F0502020204030204" pitchFamily="34" charset="0"/>
              <a:cs typeface="Calibri" panose="020F0502020204030204" pitchFamily="34" charset="0"/>
            </a:endParaRPr>
          </a:p>
          <a:p>
            <a:pPr>
              <a:defRPr/>
            </a:pPr>
            <a:endParaRPr lang="en-US" sz="2000" b="1" dirty="0">
              <a:solidFill>
                <a:schemeClr val="tx2">
                  <a:lumMod val="10000"/>
                </a:schemeClr>
              </a:solidFill>
              <a:latin typeface="Calibri" panose="020F0502020204030204" pitchFamily="34" charset="0"/>
              <a:cs typeface="Calibri" panose="020F0502020204030204" pitchFamily="34" charset="0"/>
            </a:endParaRPr>
          </a:p>
        </p:txBody>
      </p:sp>
      <p:pic>
        <p:nvPicPr>
          <p:cNvPr id="2" name="Picture 2">
            <a:extLst>
              <a:ext uri="{FF2B5EF4-FFF2-40B4-BE49-F238E27FC236}">
                <a16:creationId xmlns:a16="http://schemas.microsoft.com/office/drawing/2014/main" id="{2A0B7244-9D4F-A255-9A44-CCA5B027A81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9318" y="1746764"/>
            <a:ext cx="342900"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a:extLst>
              <a:ext uri="{FF2B5EF4-FFF2-40B4-BE49-F238E27FC236}">
                <a16:creationId xmlns:a16="http://schemas.microsoft.com/office/drawing/2014/main" id="{926A641B-81C5-90A9-EF5A-0B76659E5CC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2188" y="2840580"/>
            <a:ext cx="5334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8" descr="A poster of a machine&#10;&#10;Description automatically generated with medium confidence">
            <a:extLst>
              <a:ext uri="{FF2B5EF4-FFF2-40B4-BE49-F238E27FC236}">
                <a16:creationId xmlns:a16="http://schemas.microsoft.com/office/drawing/2014/main" id="{BDD9FD1E-E6AC-040A-E78D-BD3592BEC348}"/>
              </a:ext>
            </a:extLst>
          </p:cNvPr>
          <p:cNvPicPr>
            <a:picLocks noChangeAspect="1"/>
          </p:cNvPicPr>
          <p:nvPr/>
        </p:nvPicPr>
        <p:blipFill>
          <a:blip r:embed="rId6"/>
          <a:stretch>
            <a:fillRect/>
          </a:stretch>
        </p:blipFill>
        <p:spPr>
          <a:xfrm>
            <a:off x="2791327" y="3323294"/>
            <a:ext cx="3032722" cy="1705906"/>
          </a:xfrm>
          <a:prstGeom prst="rect">
            <a:avLst/>
          </a:prstGeom>
        </p:spPr>
      </p:pic>
    </p:spTree>
    <p:extLst>
      <p:ext uri="{BB962C8B-B14F-4D97-AF65-F5344CB8AC3E}">
        <p14:creationId xmlns:p14="http://schemas.microsoft.com/office/powerpoint/2010/main" val="3137021262"/>
      </p:ext>
    </p:extLst>
  </p:cSld>
  <p:clrMapOvr>
    <a:masterClrMapping/>
  </p:clrMapOvr>
  <p:transition>
    <p:cut/>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218" name="Group 7">
            <a:extLst>
              <a:ext uri="{FF2B5EF4-FFF2-40B4-BE49-F238E27FC236}">
                <a16:creationId xmlns:a16="http://schemas.microsoft.com/office/drawing/2014/main" id="{549F83A7-376B-5F49-EDDC-A774A235C4B0}"/>
              </a:ext>
            </a:extLst>
          </p:cNvPr>
          <p:cNvGrpSpPr>
            <a:grpSpLocks/>
          </p:cNvGrpSpPr>
          <p:nvPr/>
        </p:nvGrpSpPr>
        <p:grpSpPr bwMode="auto">
          <a:xfrm>
            <a:off x="714375" y="0"/>
            <a:ext cx="7715250" cy="5143500"/>
            <a:chOff x="0" y="0"/>
            <a:chExt cx="10287000" cy="6858000"/>
          </a:xfrm>
        </p:grpSpPr>
        <p:pic>
          <p:nvPicPr>
            <p:cNvPr id="9226" name="Picture 4">
              <a:extLst>
                <a:ext uri="{FF2B5EF4-FFF2-40B4-BE49-F238E27FC236}">
                  <a16:creationId xmlns:a16="http://schemas.microsoft.com/office/drawing/2014/main" id="{FBBCE6CB-C3C6-5936-061D-62EACC1DC2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0287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9">
              <a:extLst>
                <a:ext uri="{FF2B5EF4-FFF2-40B4-BE49-F238E27FC236}">
                  <a16:creationId xmlns:a16="http://schemas.microsoft.com/office/drawing/2014/main" id="{4778B031-4EF5-7B26-1F23-1C4B5472D52C}"/>
                </a:ext>
              </a:extLst>
            </p:cNvPr>
            <p:cNvSpPr/>
            <p:nvPr/>
          </p:nvSpPr>
          <p:spPr>
            <a:xfrm>
              <a:off x="190500" y="152400"/>
              <a:ext cx="9906000" cy="6553200"/>
            </a:xfrm>
            <a:prstGeom prst="rect">
              <a:avLst/>
            </a:prstGeom>
            <a:solidFill>
              <a:schemeClr val="bg1">
                <a:lumMod val="85000"/>
                <a:alpha val="91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050" dirty="0"/>
            </a:p>
          </p:txBody>
        </p:sp>
      </p:grpSp>
      <p:sp>
        <p:nvSpPr>
          <p:cNvPr id="11" name="Rectangle 2">
            <a:extLst>
              <a:ext uri="{FF2B5EF4-FFF2-40B4-BE49-F238E27FC236}">
                <a16:creationId xmlns:a16="http://schemas.microsoft.com/office/drawing/2014/main" id="{65CF2B45-EC41-CDF4-ABD6-2E84DEB5F8A1}"/>
              </a:ext>
            </a:extLst>
          </p:cNvPr>
          <p:cNvSpPr txBox="1">
            <a:spLocks noChangeArrowheads="1"/>
          </p:cNvSpPr>
          <p:nvPr/>
        </p:nvSpPr>
        <p:spPr bwMode="auto">
          <a:xfrm>
            <a:off x="914400" y="171450"/>
            <a:ext cx="6915150" cy="514350"/>
          </a:xfrm>
          <a:prstGeom prst="rect">
            <a:avLst/>
          </a:prstGeom>
          <a:noFill/>
          <a:ln w="9525">
            <a:noFill/>
            <a:miter lim="800000"/>
            <a:headEnd/>
            <a:tailEnd/>
          </a:ln>
        </p:spPr>
        <p:txBody>
          <a:bodyPr anchor="ctr"/>
          <a:lstStyle/>
          <a:p>
            <a:pPr eaLnBrk="1" hangingPunct="1">
              <a:defRPr/>
            </a:pPr>
            <a:endParaRPr lang="en-US" sz="1050" dirty="0">
              <a:latin typeface="+mn-lt"/>
            </a:endParaRPr>
          </a:p>
        </p:txBody>
      </p:sp>
      <p:sp>
        <p:nvSpPr>
          <p:cNvPr id="23" name="TextBox 22">
            <a:extLst>
              <a:ext uri="{FF2B5EF4-FFF2-40B4-BE49-F238E27FC236}">
                <a16:creationId xmlns:a16="http://schemas.microsoft.com/office/drawing/2014/main" id="{82E4AE03-06BF-6690-59E3-53BF219677F1}"/>
              </a:ext>
            </a:extLst>
          </p:cNvPr>
          <p:cNvSpPr txBox="1"/>
          <p:nvPr/>
        </p:nvSpPr>
        <p:spPr>
          <a:xfrm>
            <a:off x="1200525" y="178325"/>
            <a:ext cx="7057275" cy="4708981"/>
          </a:xfrm>
          <a:prstGeom prst="rect">
            <a:avLst/>
          </a:prstGeom>
          <a:noFill/>
        </p:spPr>
        <p:txBody>
          <a:bodyPr wrap="square">
            <a:spAutoFit/>
          </a:bodyPr>
          <a:lstStyle/>
          <a:p>
            <a:pPr>
              <a:defRPr/>
            </a:pPr>
            <a:r>
              <a:rPr lang="en-US" sz="2000" b="1" dirty="0">
                <a:solidFill>
                  <a:schemeClr val="tx2">
                    <a:lumMod val="10000"/>
                  </a:schemeClr>
                </a:solidFill>
                <a:latin typeface="Calibri" panose="020F0502020204030204" pitchFamily="34" charset="0"/>
                <a:cs typeface="Calibri" panose="020F0502020204030204" pitchFamily="34" charset="0"/>
              </a:rPr>
              <a:t>6.     </a:t>
            </a:r>
            <a:r>
              <a:rPr lang="en-US" sz="2000" b="1" dirty="0">
                <a:solidFill>
                  <a:schemeClr val="accent3">
                    <a:lumMod val="75000"/>
                  </a:schemeClr>
                </a:solidFill>
                <a:latin typeface="Calibri" panose="020F0502020204030204" pitchFamily="34" charset="0"/>
                <a:cs typeface="Calibri" panose="020F0502020204030204" pitchFamily="34" charset="0"/>
              </a:rPr>
              <a:t>The Segmenting Principle</a:t>
            </a:r>
            <a:r>
              <a:rPr lang="en-US" sz="2000" b="1" dirty="0">
                <a:solidFill>
                  <a:schemeClr val="tx2">
                    <a:lumMod val="10000"/>
                  </a:schemeClr>
                </a:solidFill>
                <a:latin typeface="Calibri" panose="020F0502020204030204" pitchFamily="34" charset="0"/>
                <a:cs typeface="Calibri" panose="020F0502020204030204" pitchFamily="34" charset="0"/>
              </a:rPr>
              <a:t>: </a:t>
            </a:r>
          </a:p>
          <a:p>
            <a:pPr>
              <a:defRPr/>
            </a:pPr>
            <a:r>
              <a:rPr lang="en-US" sz="2000" b="1" dirty="0">
                <a:solidFill>
                  <a:schemeClr val="tx2">
                    <a:lumMod val="10000"/>
                  </a:schemeClr>
                </a:solidFill>
                <a:latin typeface="Calibri" panose="020F0502020204030204" pitchFamily="34" charset="0"/>
                <a:cs typeface="Calibri" panose="020F0502020204030204" pitchFamily="34" charset="0"/>
              </a:rPr>
              <a:t>         “People learn better when a multimedia message is </a:t>
            </a:r>
          </a:p>
          <a:p>
            <a:pPr>
              <a:defRPr/>
            </a:pPr>
            <a:r>
              <a:rPr lang="en-US" sz="2000" b="1" dirty="0">
                <a:solidFill>
                  <a:schemeClr val="tx2">
                    <a:lumMod val="10000"/>
                  </a:schemeClr>
                </a:solidFill>
                <a:latin typeface="Calibri" panose="020F0502020204030204" pitchFamily="34" charset="0"/>
                <a:cs typeface="Calibri" panose="020F0502020204030204" pitchFamily="34" charset="0"/>
              </a:rPr>
              <a:t>           presented in user-paced segments rather than as a </a:t>
            </a:r>
          </a:p>
          <a:p>
            <a:pPr>
              <a:defRPr/>
            </a:pPr>
            <a:r>
              <a:rPr lang="en-US" sz="2000" b="1" dirty="0">
                <a:solidFill>
                  <a:schemeClr val="tx2">
                    <a:lumMod val="10000"/>
                  </a:schemeClr>
                </a:solidFill>
                <a:latin typeface="Calibri" panose="020F0502020204030204" pitchFamily="34" charset="0"/>
                <a:cs typeface="Calibri" panose="020F0502020204030204" pitchFamily="34" charset="0"/>
              </a:rPr>
              <a:t>           continuous unit.”</a:t>
            </a:r>
          </a:p>
          <a:p>
            <a:pPr>
              <a:defRPr/>
            </a:pPr>
            <a:endParaRPr lang="en-US" sz="2000" b="1" dirty="0">
              <a:solidFill>
                <a:schemeClr val="tx2">
                  <a:lumMod val="10000"/>
                </a:schemeClr>
              </a:solidFill>
              <a:latin typeface="Calibri" panose="020F0502020204030204" pitchFamily="34" charset="0"/>
              <a:cs typeface="Calibri" panose="020F0502020204030204" pitchFamily="34" charset="0"/>
            </a:endParaRPr>
          </a:p>
          <a:p>
            <a:pPr>
              <a:defRPr/>
            </a:pPr>
            <a:r>
              <a:rPr lang="en-US" sz="2000" b="1" dirty="0">
                <a:solidFill>
                  <a:schemeClr val="tx2">
                    <a:lumMod val="10000"/>
                  </a:schemeClr>
                </a:solidFill>
                <a:latin typeface="Calibri" panose="020F0502020204030204" pitchFamily="34" charset="0"/>
                <a:cs typeface="Calibri" panose="020F0502020204030204" pitchFamily="34" charset="0"/>
              </a:rPr>
              <a:t>Students had the ability to control the pace of the lesson, they performed better on recall and transfer tests</a:t>
            </a:r>
          </a:p>
          <a:p>
            <a:pPr>
              <a:defRPr/>
            </a:pPr>
            <a:endParaRPr lang="en-US" sz="2000" b="1" dirty="0">
              <a:solidFill>
                <a:schemeClr val="tx2">
                  <a:lumMod val="10000"/>
                </a:schemeClr>
              </a:solidFill>
              <a:latin typeface="Calibri" panose="020F0502020204030204" pitchFamily="34" charset="0"/>
              <a:cs typeface="Calibri" panose="020F0502020204030204" pitchFamily="34" charset="0"/>
            </a:endParaRPr>
          </a:p>
          <a:p>
            <a:pPr>
              <a:defRPr/>
            </a:pPr>
            <a:r>
              <a:rPr lang="en-US" sz="2000" b="1" dirty="0">
                <a:solidFill>
                  <a:schemeClr val="tx2">
                    <a:lumMod val="10000"/>
                  </a:schemeClr>
                </a:solidFill>
                <a:latin typeface="Calibri" panose="020F0502020204030204" pitchFamily="34" charset="0"/>
                <a:cs typeface="Calibri" panose="020F0502020204030204" pitchFamily="34" charset="0"/>
              </a:rPr>
              <a:t>Users should have control over the pace of the multimedia lesson &amp;  instructors should chunk material appropriately to allow for adequate processing on each slide or screen.</a:t>
            </a:r>
          </a:p>
          <a:p>
            <a:pPr>
              <a:defRPr/>
            </a:pPr>
            <a:endParaRPr lang="en-US" sz="2000" b="1" dirty="0">
              <a:solidFill>
                <a:schemeClr val="tx2">
                  <a:lumMod val="10000"/>
                </a:schemeClr>
              </a:solidFill>
              <a:latin typeface="Calibri" panose="020F0502020204030204" pitchFamily="34" charset="0"/>
              <a:cs typeface="Calibri" panose="020F0502020204030204" pitchFamily="34" charset="0"/>
            </a:endParaRPr>
          </a:p>
          <a:p>
            <a:pPr>
              <a:defRPr/>
            </a:pPr>
            <a:r>
              <a:rPr lang="en-US" sz="2000" b="1" dirty="0">
                <a:solidFill>
                  <a:schemeClr val="tx2">
                    <a:lumMod val="10000"/>
                  </a:schemeClr>
                </a:solidFill>
                <a:latin typeface="Calibri" panose="020F0502020204030204" pitchFamily="34" charset="0"/>
                <a:cs typeface="Calibri" panose="020F0502020204030204" pitchFamily="34" charset="0"/>
              </a:rPr>
              <a:t>Allow users to control the pace of the lesson, such as speed controls or “next” buttons.</a:t>
            </a:r>
          </a:p>
          <a:p>
            <a:pPr>
              <a:defRPr/>
            </a:pPr>
            <a:r>
              <a:rPr lang="en-US" sz="2000" b="1" dirty="0">
                <a:solidFill>
                  <a:schemeClr val="tx2">
                    <a:lumMod val="10000"/>
                  </a:schemeClr>
                </a:solidFill>
                <a:latin typeface="Calibri" panose="020F0502020204030204" pitchFamily="34" charset="0"/>
                <a:cs typeface="Calibri" panose="020F0502020204030204" pitchFamily="34" charset="0"/>
              </a:rPr>
              <a:t>Break down long segments of material into smaller pieces.</a:t>
            </a:r>
          </a:p>
        </p:txBody>
      </p:sp>
      <p:pic>
        <p:nvPicPr>
          <p:cNvPr id="2" name="Picture 2">
            <a:extLst>
              <a:ext uri="{FF2B5EF4-FFF2-40B4-BE49-F238E27FC236}">
                <a16:creationId xmlns:a16="http://schemas.microsoft.com/office/drawing/2014/main" id="{2A0B7244-9D4F-A255-9A44-CCA5B027A81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7625" y="1650026"/>
            <a:ext cx="342900"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a:extLst>
              <a:ext uri="{FF2B5EF4-FFF2-40B4-BE49-F238E27FC236}">
                <a16:creationId xmlns:a16="http://schemas.microsoft.com/office/drawing/2014/main" id="{926A641B-81C5-90A9-EF5A-0B76659E5CC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2188" y="3823426"/>
            <a:ext cx="5334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a:extLst>
              <a:ext uri="{FF2B5EF4-FFF2-40B4-BE49-F238E27FC236}">
                <a16:creationId xmlns:a16="http://schemas.microsoft.com/office/drawing/2014/main" id="{55337911-51AF-4032-5301-3989FA5BEFD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1859" y="4421416"/>
            <a:ext cx="5334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2">
            <a:extLst>
              <a:ext uri="{FF2B5EF4-FFF2-40B4-BE49-F238E27FC236}">
                <a16:creationId xmlns:a16="http://schemas.microsoft.com/office/drawing/2014/main" id="{A2DB1E90-1AC2-9AC8-4638-6FA7E9CF4BC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0094" y="2621967"/>
            <a:ext cx="342900"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32345742"/>
      </p:ext>
    </p:extLst>
  </p:cSld>
  <p:clrMapOvr>
    <a:masterClrMapping/>
  </p:clrMapOvr>
  <p:transition>
    <p:cut/>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218" name="Group 7">
            <a:extLst>
              <a:ext uri="{FF2B5EF4-FFF2-40B4-BE49-F238E27FC236}">
                <a16:creationId xmlns:a16="http://schemas.microsoft.com/office/drawing/2014/main" id="{549F83A7-376B-5F49-EDDC-A774A235C4B0}"/>
              </a:ext>
            </a:extLst>
          </p:cNvPr>
          <p:cNvGrpSpPr>
            <a:grpSpLocks/>
          </p:cNvGrpSpPr>
          <p:nvPr/>
        </p:nvGrpSpPr>
        <p:grpSpPr bwMode="auto">
          <a:xfrm>
            <a:off x="714375" y="0"/>
            <a:ext cx="7715250" cy="5143500"/>
            <a:chOff x="0" y="0"/>
            <a:chExt cx="10287000" cy="6858000"/>
          </a:xfrm>
        </p:grpSpPr>
        <p:pic>
          <p:nvPicPr>
            <p:cNvPr id="9226" name="Picture 4">
              <a:extLst>
                <a:ext uri="{FF2B5EF4-FFF2-40B4-BE49-F238E27FC236}">
                  <a16:creationId xmlns:a16="http://schemas.microsoft.com/office/drawing/2014/main" id="{FBBCE6CB-C3C6-5936-061D-62EACC1DC2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0287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9">
              <a:extLst>
                <a:ext uri="{FF2B5EF4-FFF2-40B4-BE49-F238E27FC236}">
                  <a16:creationId xmlns:a16="http://schemas.microsoft.com/office/drawing/2014/main" id="{4778B031-4EF5-7B26-1F23-1C4B5472D52C}"/>
                </a:ext>
              </a:extLst>
            </p:cNvPr>
            <p:cNvSpPr/>
            <p:nvPr/>
          </p:nvSpPr>
          <p:spPr>
            <a:xfrm>
              <a:off x="190500" y="152400"/>
              <a:ext cx="9906000" cy="6553200"/>
            </a:xfrm>
            <a:prstGeom prst="rect">
              <a:avLst/>
            </a:prstGeom>
            <a:solidFill>
              <a:schemeClr val="bg1">
                <a:lumMod val="85000"/>
                <a:alpha val="91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050" dirty="0"/>
            </a:p>
          </p:txBody>
        </p:sp>
      </p:grpSp>
      <p:sp>
        <p:nvSpPr>
          <p:cNvPr id="11" name="Rectangle 2">
            <a:extLst>
              <a:ext uri="{FF2B5EF4-FFF2-40B4-BE49-F238E27FC236}">
                <a16:creationId xmlns:a16="http://schemas.microsoft.com/office/drawing/2014/main" id="{65CF2B45-EC41-CDF4-ABD6-2E84DEB5F8A1}"/>
              </a:ext>
            </a:extLst>
          </p:cNvPr>
          <p:cNvSpPr txBox="1">
            <a:spLocks noChangeArrowheads="1"/>
          </p:cNvSpPr>
          <p:nvPr/>
        </p:nvSpPr>
        <p:spPr bwMode="auto">
          <a:xfrm>
            <a:off x="914400" y="171450"/>
            <a:ext cx="6915150" cy="514350"/>
          </a:xfrm>
          <a:prstGeom prst="rect">
            <a:avLst/>
          </a:prstGeom>
          <a:noFill/>
          <a:ln w="9525">
            <a:noFill/>
            <a:miter lim="800000"/>
            <a:headEnd/>
            <a:tailEnd/>
          </a:ln>
        </p:spPr>
        <p:txBody>
          <a:bodyPr anchor="ctr"/>
          <a:lstStyle/>
          <a:p>
            <a:pPr eaLnBrk="1" hangingPunct="1">
              <a:defRPr/>
            </a:pPr>
            <a:endParaRPr lang="en-US" sz="1050" dirty="0">
              <a:latin typeface="+mn-lt"/>
            </a:endParaRPr>
          </a:p>
        </p:txBody>
      </p:sp>
      <p:sp>
        <p:nvSpPr>
          <p:cNvPr id="23" name="TextBox 22">
            <a:extLst>
              <a:ext uri="{FF2B5EF4-FFF2-40B4-BE49-F238E27FC236}">
                <a16:creationId xmlns:a16="http://schemas.microsoft.com/office/drawing/2014/main" id="{82E4AE03-06BF-6690-59E3-53BF219677F1}"/>
              </a:ext>
            </a:extLst>
          </p:cNvPr>
          <p:cNvSpPr txBox="1"/>
          <p:nvPr/>
        </p:nvSpPr>
        <p:spPr>
          <a:xfrm>
            <a:off x="1200525" y="171450"/>
            <a:ext cx="7057275" cy="5016758"/>
          </a:xfrm>
          <a:prstGeom prst="rect">
            <a:avLst/>
          </a:prstGeom>
          <a:noFill/>
        </p:spPr>
        <p:txBody>
          <a:bodyPr wrap="square">
            <a:spAutoFit/>
          </a:bodyPr>
          <a:lstStyle/>
          <a:p>
            <a:pPr>
              <a:defRPr/>
            </a:pPr>
            <a:r>
              <a:rPr lang="en-US" sz="2000" b="1" dirty="0">
                <a:solidFill>
                  <a:schemeClr val="tx2">
                    <a:lumMod val="10000"/>
                  </a:schemeClr>
                </a:solidFill>
                <a:latin typeface="Calibri" panose="020F0502020204030204" pitchFamily="34" charset="0"/>
                <a:cs typeface="Calibri" panose="020F0502020204030204" pitchFamily="34" charset="0"/>
              </a:rPr>
              <a:t>7.     </a:t>
            </a:r>
            <a:r>
              <a:rPr lang="en-US" sz="2000" b="1" dirty="0">
                <a:solidFill>
                  <a:schemeClr val="accent3">
                    <a:lumMod val="75000"/>
                  </a:schemeClr>
                </a:solidFill>
                <a:latin typeface="Calibri" panose="020F0502020204030204" pitchFamily="34" charset="0"/>
                <a:cs typeface="Calibri" panose="020F0502020204030204" pitchFamily="34" charset="0"/>
              </a:rPr>
              <a:t>The Pre-Training Principle: </a:t>
            </a:r>
          </a:p>
          <a:p>
            <a:pPr>
              <a:defRPr/>
            </a:pPr>
            <a:r>
              <a:rPr lang="en-US" sz="2000" b="1" dirty="0">
                <a:solidFill>
                  <a:schemeClr val="tx2">
                    <a:lumMod val="10000"/>
                  </a:schemeClr>
                </a:solidFill>
                <a:latin typeface="Calibri" panose="020F0502020204030204" pitchFamily="34" charset="0"/>
                <a:cs typeface="Calibri" panose="020F0502020204030204" pitchFamily="34" charset="0"/>
              </a:rPr>
              <a:t>         “People learn more deeply from a multimedia message </a:t>
            </a:r>
          </a:p>
          <a:p>
            <a:pPr>
              <a:defRPr/>
            </a:pPr>
            <a:r>
              <a:rPr lang="en-US" sz="2000" b="1" dirty="0">
                <a:solidFill>
                  <a:schemeClr val="tx2">
                    <a:lumMod val="10000"/>
                  </a:schemeClr>
                </a:solidFill>
                <a:latin typeface="Calibri" panose="020F0502020204030204" pitchFamily="34" charset="0"/>
                <a:cs typeface="Calibri" panose="020F0502020204030204" pitchFamily="34" charset="0"/>
              </a:rPr>
              <a:t>           when they know the names and characteristics of the main  </a:t>
            </a:r>
          </a:p>
          <a:p>
            <a:pPr>
              <a:defRPr/>
            </a:pPr>
            <a:r>
              <a:rPr lang="en-US" sz="2000" b="1" dirty="0">
                <a:solidFill>
                  <a:schemeClr val="tx2">
                    <a:lumMod val="10000"/>
                  </a:schemeClr>
                </a:solidFill>
                <a:latin typeface="Calibri" panose="020F0502020204030204" pitchFamily="34" charset="0"/>
                <a:cs typeface="Calibri" panose="020F0502020204030204" pitchFamily="34" charset="0"/>
              </a:rPr>
              <a:t>           concepts..”</a:t>
            </a:r>
          </a:p>
          <a:p>
            <a:pPr>
              <a:defRPr/>
            </a:pPr>
            <a:endParaRPr lang="en-US" sz="2000" b="1" dirty="0">
              <a:solidFill>
                <a:schemeClr val="tx2">
                  <a:lumMod val="10000"/>
                </a:schemeClr>
              </a:solidFill>
              <a:latin typeface="Calibri" panose="020F0502020204030204" pitchFamily="34" charset="0"/>
              <a:cs typeface="Calibri" panose="020F0502020204030204" pitchFamily="34" charset="0"/>
            </a:endParaRPr>
          </a:p>
          <a:p>
            <a:pPr>
              <a:defRPr/>
            </a:pPr>
            <a:r>
              <a:rPr lang="en-US" sz="2000" b="1" dirty="0">
                <a:solidFill>
                  <a:schemeClr val="tx2">
                    <a:lumMod val="10000"/>
                  </a:schemeClr>
                </a:solidFill>
                <a:latin typeface="Calibri" panose="020F0502020204030204" pitchFamily="34" charset="0"/>
                <a:cs typeface="Calibri" panose="020F0502020204030204" pitchFamily="34" charset="0"/>
              </a:rPr>
              <a:t>Instructors define key terms or concepts before diving into descriptions of processes</a:t>
            </a:r>
          </a:p>
          <a:p>
            <a:pPr>
              <a:defRPr/>
            </a:pPr>
            <a:endParaRPr lang="en-US" sz="2000" b="1" dirty="0">
              <a:solidFill>
                <a:schemeClr val="tx2">
                  <a:lumMod val="10000"/>
                </a:schemeClr>
              </a:solidFill>
              <a:latin typeface="Calibri" panose="020F0502020204030204" pitchFamily="34" charset="0"/>
              <a:cs typeface="Calibri" panose="020F0502020204030204" pitchFamily="34" charset="0"/>
            </a:endParaRPr>
          </a:p>
          <a:p>
            <a:pPr>
              <a:defRPr/>
            </a:pPr>
            <a:r>
              <a:rPr lang="en-US" sz="2000" b="1" dirty="0">
                <a:solidFill>
                  <a:schemeClr val="tx2">
                    <a:lumMod val="10000"/>
                  </a:schemeClr>
                </a:solidFill>
                <a:latin typeface="Calibri" panose="020F0502020204030204" pitchFamily="34" charset="0"/>
                <a:cs typeface="Calibri" panose="020F0502020204030204" pitchFamily="34" charset="0"/>
              </a:rPr>
              <a:t>Scaffolding learning and helping students establish appropriate prior knowledge before beginning a multimedia lesson.</a:t>
            </a:r>
          </a:p>
          <a:p>
            <a:pPr>
              <a:defRPr/>
            </a:pPr>
            <a:endParaRPr lang="en-US" sz="2000" b="1" dirty="0">
              <a:solidFill>
                <a:schemeClr val="tx2">
                  <a:lumMod val="10000"/>
                </a:schemeClr>
              </a:solidFill>
              <a:latin typeface="Calibri" panose="020F0502020204030204" pitchFamily="34" charset="0"/>
              <a:cs typeface="Calibri" panose="020F0502020204030204" pitchFamily="34" charset="0"/>
            </a:endParaRPr>
          </a:p>
          <a:p>
            <a:pPr>
              <a:defRPr/>
            </a:pPr>
            <a:r>
              <a:rPr lang="en-US" sz="2000" b="1" dirty="0">
                <a:solidFill>
                  <a:schemeClr val="tx2">
                    <a:lumMod val="10000"/>
                  </a:schemeClr>
                </a:solidFill>
                <a:latin typeface="Calibri" panose="020F0502020204030204" pitchFamily="34" charset="0"/>
                <a:cs typeface="Calibri" panose="020F0502020204030204" pitchFamily="34" charset="0"/>
              </a:rPr>
              <a:t>Define key terms (such as names, definitions, locations, and characteristics) before beginning a process-based presentation, either in a separate presentation, handout, or similar material.</a:t>
            </a:r>
          </a:p>
          <a:p>
            <a:pPr>
              <a:defRPr/>
            </a:pPr>
            <a:r>
              <a:rPr lang="en-US" sz="2000" b="1" dirty="0">
                <a:solidFill>
                  <a:schemeClr val="tx2">
                    <a:lumMod val="10000"/>
                  </a:schemeClr>
                </a:solidFill>
                <a:latin typeface="Calibri" panose="020F0502020204030204" pitchFamily="34" charset="0"/>
                <a:cs typeface="Calibri" panose="020F0502020204030204" pitchFamily="34" charset="0"/>
              </a:rPr>
              <a:t>Ensure people know how to use a tool (such as Excel) before asking them to perform learning activities within it.</a:t>
            </a:r>
          </a:p>
        </p:txBody>
      </p:sp>
      <p:pic>
        <p:nvPicPr>
          <p:cNvPr id="2" name="Picture 2">
            <a:extLst>
              <a:ext uri="{FF2B5EF4-FFF2-40B4-BE49-F238E27FC236}">
                <a16:creationId xmlns:a16="http://schemas.microsoft.com/office/drawing/2014/main" id="{2A0B7244-9D4F-A255-9A44-CCA5B027A81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7625" y="1650026"/>
            <a:ext cx="342900"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a:extLst>
              <a:ext uri="{FF2B5EF4-FFF2-40B4-BE49-F238E27FC236}">
                <a16:creationId xmlns:a16="http://schemas.microsoft.com/office/drawing/2014/main" id="{926A641B-81C5-90A9-EF5A-0B76659E5CC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7608" y="3528652"/>
            <a:ext cx="5334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a:extLst>
              <a:ext uri="{FF2B5EF4-FFF2-40B4-BE49-F238E27FC236}">
                <a16:creationId xmlns:a16="http://schemas.microsoft.com/office/drawing/2014/main" id="{55337911-51AF-4032-5301-3989FA5BEFD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1859" y="4421416"/>
            <a:ext cx="5334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2">
            <a:extLst>
              <a:ext uri="{FF2B5EF4-FFF2-40B4-BE49-F238E27FC236}">
                <a16:creationId xmlns:a16="http://schemas.microsoft.com/office/drawing/2014/main" id="{A2DB1E90-1AC2-9AC8-4638-6FA7E9CF4BC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0094" y="2621967"/>
            <a:ext cx="342900"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97470471"/>
      </p:ext>
    </p:extLst>
  </p:cSld>
  <p:clrMapOvr>
    <a:masterClrMapping/>
  </p:clrMapOvr>
  <p:transition>
    <p:cut/>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218" name="Group 7">
            <a:extLst>
              <a:ext uri="{FF2B5EF4-FFF2-40B4-BE49-F238E27FC236}">
                <a16:creationId xmlns:a16="http://schemas.microsoft.com/office/drawing/2014/main" id="{549F83A7-376B-5F49-EDDC-A774A235C4B0}"/>
              </a:ext>
            </a:extLst>
          </p:cNvPr>
          <p:cNvGrpSpPr>
            <a:grpSpLocks/>
          </p:cNvGrpSpPr>
          <p:nvPr/>
        </p:nvGrpSpPr>
        <p:grpSpPr bwMode="auto">
          <a:xfrm>
            <a:off x="714375" y="0"/>
            <a:ext cx="7715250" cy="5143500"/>
            <a:chOff x="0" y="0"/>
            <a:chExt cx="10287000" cy="6858000"/>
          </a:xfrm>
        </p:grpSpPr>
        <p:pic>
          <p:nvPicPr>
            <p:cNvPr id="9226" name="Picture 4">
              <a:extLst>
                <a:ext uri="{FF2B5EF4-FFF2-40B4-BE49-F238E27FC236}">
                  <a16:creationId xmlns:a16="http://schemas.microsoft.com/office/drawing/2014/main" id="{FBBCE6CB-C3C6-5936-061D-62EACC1DC2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0287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9">
              <a:extLst>
                <a:ext uri="{FF2B5EF4-FFF2-40B4-BE49-F238E27FC236}">
                  <a16:creationId xmlns:a16="http://schemas.microsoft.com/office/drawing/2014/main" id="{4778B031-4EF5-7B26-1F23-1C4B5472D52C}"/>
                </a:ext>
              </a:extLst>
            </p:cNvPr>
            <p:cNvSpPr/>
            <p:nvPr/>
          </p:nvSpPr>
          <p:spPr>
            <a:xfrm>
              <a:off x="190500" y="152400"/>
              <a:ext cx="9906000" cy="6553200"/>
            </a:xfrm>
            <a:prstGeom prst="rect">
              <a:avLst/>
            </a:prstGeom>
            <a:solidFill>
              <a:schemeClr val="bg1">
                <a:lumMod val="85000"/>
                <a:alpha val="91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050" dirty="0"/>
            </a:p>
          </p:txBody>
        </p:sp>
      </p:grpSp>
      <p:sp>
        <p:nvSpPr>
          <p:cNvPr id="11" name="Rectangle 2">
            <a:extLst>
              <a:ext uri="{FF2B5EF4-FFF2-40B4-BE49-F238E27FC236}">
                <a16:creationId xmlns:a16="http://schemas.microsoft.com/office/drawing/2014/main" id="{65CF2B45-EC41-CDF4-ABD6-2E84DEB5F8A1}"/>
              </a:ext>
            </a:extLst>
          </p:cNvPr>
          <p:cNvSpPr txBox="1">
            <a:spLocks noChangeArrowheads="1"/>
          </p:cNvSpPr>
          <p:nvPr/>
        </p:nvSpPr>
        <p:spPr bwMode="auto">
          <a:xfrm>
            <a:off x="914400" y="171450"/>
            <a:ext cx="6915150" cy="514350"/>
          </a:xfrm>
          <a:prstGeom prst="rect">
            <a:avLst/>
          </a:prstGeom>
          <a:noFill/>
          <a:ln w="9525">
            <a:noFill/>
            <a:miter lim="800000"/>
            <a:headEnd/>
            <a:tailEnd/>
          </a:ln>
        </p:spPr>
        <p:txBody>
          <a:bodyPr anchor="ctr"/>
          <a:lstStyle/>
          <a:p>
            <a:pPr eaLnBrk="1" hangingPunct="1">
              <a:defRPr/>
            </a:pPr>
            <a:endParaRPr lang="en-US" sz="1050" dirty="0">
              <a:latin typeface="+mn-lt"/>
            </a:endParaRPr>
          </a:p>
        </p:txBody>
      </p:sp>
      <p:sp>
        <p:nvSpPr>
          <p:cNvPr id="23" name="TextBox 22">
            <a:extLst>
              <a:ext uri="{FF2B5EF4-FFF2-40B4-BE49-F238E27FC236}">
                <a16:creationId xmlns:a16="http://schemas.microsoft.com/office/drawing/2014/main" id="{82E4AE03-06BF-6690-59E3-53BF219677F1}"/>
              </a:ext>
            </a:extLst>
          </p:cNvPr>
          <p:cNvSpPr txBox="1"/>
          <p:nvPr/>
        </p:nvSpPr>
        <p:spPr>
          <a:xfrm>
            <a:off x="1200525" y="171450"/>
            <a:ext cx="7057275" cy="5016758"/>
          </a:xfrm>
          <a:prstGeom prst="rect">
            <a:avLst/>
          </a:prstGeom>
          <a:noFill/>
        </p:spPr>
        <p:txBody>
          <a:bodyPr wrap="square">
            <a:spAutoFit/>
          </a:bodyPr>
          <a:lstStyle/>
          <a:p>
            <a:pPr>
              <a:defRPr/>
            </a:pPr>
            <a:r>
              <a:rPr lang="en-US" sz="2000" b="1" dirty="0">
                <a:solidFill>
                  <a:schemeClr val="tx2">
                    <a:lumMod val="10000"/>
                  </a:schemeClr>
                </a:solidFill>
                <a:latin typeface="Calibri" panose="020F0502020204030204" pitchFamily="34" charset="0"/>
                <a:cs typeface="Calibri" panose="020F0502020204030204" pitchFamily="34" charset="0"/>
              </a:rPr>
              <a:t>8.     </a:t>
            </a:r>
            <a:r>
              <a:rPr lang="en-US" sz="2000" b="1" dirty="0">
                <a:solidFill>
                  <a:schemeClr val="accent3">
                    <a:lumMod val="75000"/>
                  </a:schemeClr>
                </a:solidFill>
                <a:latin typeface="Calibri" panose="020F0502020204030204" pitchFamily="34" charset="0"/>
                <a:cs typeface="Calibri" panose="020F0502020204030204" pitchFamily="34" charset="0"/>
              </a:rPr>
              <a:t>The Modality Principle: </a:t>
            </a:r>
          </a:p>
          <a:p>
            <a:pPr>
              <a:defRPr/>
            </a:pPr>
            <a:r>
              <a:rPr lang="en-US" sz="2000" b="1" dirty="0">
                <a:solidFill>
                  <a:schemeClr val="tx2">
                    <a:lumMod val="10000"/>
                  </a:schemeClr>
                </a:solidFill>
                <a:latin typeface="Calibri" panose="020F0502020204030204" pitchFamily="34" charset="0"/>
                <a:cs typeface="Calibri" panose="020F0502020204030204" pitchFamily="34" charset="0"/>
              </a:rPr>
              <a:t>         “People learn more deeply from pictures and spoken words  </a:t>
            </a:r>
          </a:p>
          <a:p>
            <a:pPr>
              <a:defRPr/>
            </a:pPr>
            <a:r>
              <a:rPr lang="en-US" sz="2000" b="1" dirty="0">
                <a:solidFill>
                  <a:schemeClr val="tx2">
                    <a:lumMod val="10000"/>
                  </a:schemeClr>
                </a:solidFill>
                <a:latin typeface="Calibri" panose="020F0502020204030204" pitchFamily="34" charset="0"/>
                <a:cs typeface="Calibri" panose="020F0502020204030204" pitchFamily="34" charset="0"/>
              </a:rPr>
              <a:t>           than from pictures and printed words”</a:t>
            </a:r>
          </a:p>
          <a:p>
            <a:pPr>
              <a:defRPr/>
            </a:pPr>
            <a:endParaRPr lang="en-US" sz="2000" b="1" dirty="0">
              <a:solidFill>
                <a:schemeClr val="tx2">
                  <a:lumMod val="10000"/>
                </a:schemeClr>
              </a:solidFill>
              <a:latin typeface="Calibri" panose="020F0502020204030204" pitchFamily="34" charset="0"/>
              <a:cs typeface="Calibri" panose="020F0502020204030204" pitchFamily="34" charset="0"/>
            </a:endParaRPr>
          </a:p>
          <a:p>
            <a:pPr>
              <a:defRPr/>
            </a:pPr>
            <a:r>
              <a:rPr lang="en-US" sz="2000" b="1" dirty="0">
                <a:solidFill>
                  <a:schemeClr val="tx2">
                    <a:lumMod val="10000"/>
                  </a:schemeClr>
                </a:solidFill>
                <a:latin typeface="Calibri" panose="020F0502020204030204" pitchFamily="34" charset="0"/>
                <a:cs typeface="Calibri" panose="020F0502020204030204" pitchFamily="34" charset="0"/>
              </a:rPr>
              <a:t>Recommends that instructors use narration instead of on-screen text when pictures are present</a:t>
            </a:r>
          </a:p>
          <a:p>
            <a:pPr>
              <a:defRPr/>
            </a:pPr>
            <a:endParaRPr lang="en-US" sz="2000" b="1" dirty="0">
              <a:solidFill>
                <a:schemeClr val="tx2">
                  <a:lumMod val="10000"/>
                </a:schemeClr>
              </a:solidFill>
              <a:latin typeface="Calibri" panose="020F0502020204030204" pitchFamily="34" charset="0"/>
              <a:cs typeface="Calibri" panose="020F0502020204030204" pitchFamily="34" charset="0"/>
            </a:endParaRPr>
          </a:p>
          <a:p>
            <a:pPr>
              <a:defRPr/>
            </a:pPr>
            <a:r>
              <a:rPr lang="en-US" sz="2000" b="1" dirty="0">
                <a:solidFill>
                  <a:schemeClr val="tx2">
                    <a:lumMod val="10000"/>
                  </a:schemeClr>
                </a:solidFill>
                <a:latin typeface="Calibri" panose="020F0502020204030204" pitchFamily="34" charset="0"/>
                <a:cs typeface="Calibri" panose="020F0502020204030204" pitchFamily="34" charset="0"/>
              </a:rPr>
              <a:t>If multimedia messages contain pictures and on-screen text, the combination may overwhelm learners’ visual channels.</a:t>
            </a:r>
          </a:p>
          <a:p>
            <a:pPr>
              <a:defRPr/>
            </a:pPr>
            <a:endParaRPr lang="en-US" sz="2000" b="1" dirty="0">
              <a:solidFill>
                <a:schemeClr val="tx2">
                  <a:lumMod val="10000"/>
                </a:schemeClr>
              </a:solidFill>
              <a:latin typeface="Calibri" panose="020F0502020204030204" pitchFamily="34" charset="0"/>
              <a:cs typeface="Calibri" panose="020F0502020204030204" pitchFamily="34" charset="0"/>
            </a:endParaRPr>
          </a:p>
          <a:p>
            <a:pPr>
              <a:defRPr/>
            </a:pPr>
            <a:r>
              <a:rPr lang="en-US" sz="2000" b="1" dirty="0">
                <a:solidFill>
                  <a:schemeClr val="tx2">
                    <a:lumMod val="10000"/>
                  </a:schemeClr>
                </a:solidFill>
                <a:latin typeface="Calibri" panose="020F0502020204030204" pitchFamily="34" charset="0"/>
                <a:cs typeface="Calibri" panose="020F0502020204030204" pitchFamily="34" charset="0"/>
              </a:rPr>
              <a:t>Instead, instructors should only speak words (rather than include them on-screen), which spreads the load across both the visual and the verbal channels</a:t>
            </a:r>
          </a:p>
          <a:p>
            <a:pPr>
              <a:defRPr/>
            </a:pPr>
            <a:endParaRPr lang="en-US" sz="2000" b="1" dirty="0">
              <a:solidFill>
                <a:schemeClr val="tx2">
                  <a:lumMod val="10000"/>
                </a:schemeClr>
              </a:solidFill>
              <a:latin typeface="Calibri" panose="020F0502020204030204" pitchFamily="34" charset="0"/>
              <a:cs typeface="Calibri" panose="020F0502020204030204" pitchFamily="34" charset="0"/>
            </a:endParaRPr>
          </a:p>
          <a:p>
            <a:pPr>
              <a:defRPr/>
            </a:pPr>
            <a:r>
              <a:rPr lang="en-US" sz="2000" b="1" dirty="0">
                <a:solidFill>
                  <a:schemeClr val="tx2">
                    <a:lumMod val="10000"/>
                  </a:schemeClr>
                </a:solidFill>
                <a:latin typeface="Calibri" panose="020F0502020204030204" pitchFamily="34" charset="0"/>
                <a:cs typeface="Calibri" panose="020F0502020204030204" pitchFamily="34" charset="0"/>
              </a:rPr>
              <a:t>Lists key steps, Provides directions, Provides references, </a:t>
            </a:r>
          </a:p>
          <a:p>
            <a:pPr>
              <a:defRPr/>
            </a:pPr>
            <a:r>
              <a:rPr lang="en-US" sz="2000" b="1" dirty="0">
                <a:solidFill>
                  <a:schemeClr val="tx2">
                    <a:lumMod val="10000"/>
                  </a:schemeClr>
                </a:solidFill>
                <a:latin typeface="Calibri" panose="020F0502020204030204" pitchFamily="34" charset="0"/>
                <a:cs typeface="Calibri" panose="020F0502020204030204" pitchFamily="34" charset="0"/>
              </a:rPr>
              <a:t>Presents important information to non-native English speakers</a:t>
            </a:r>
          </a:p>
        </p:txBody>
      </p:sp>
      <p:pic>
        <p:nvPicPr>
          <p:cNvPr id="2" name="Picture 2">
            <a:extLst>
              <a:ext uri="{FF2B5EF4-FFF2-40B4-BE49-F238E27FC236}">
                <a16:creationId xmlns:a16="http://schemas.microsoft.com/office/drawing/2014/main" id="{2A0B7244-9D4F-A255-9A44-CCA5B027A81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7625" y="1385142"/>
            <a:ext cx="342900"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a:extLst>
              <a:ext uri="{FF2B5EF4-FFF2-40B4-BE49-F238E27FC236}">
                <a16:creationId xmlns:a16="http://schemas.microsoft.com/office/drawing/2014/main" id="{55337911-51AF-4032-5301-3989FA5BEFD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1859" y="4421416"/>
            <a:ext cx="5334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2">
            <a:extLst>
              <a:ext uri="{FF2B5EF4-FFF2-40B4-BE49-F238E27FC236}">
                <a16:creationId xmlns:a16="http://schemas.microsoft.com/office/drawing/2014/main" id="{A2DB1E90-1AC2-9AC8-4638-6FA7E9CF4BC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7109" y="2352290"/>
            <a:ext cx="342900"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2">
            <a:extLst>
              <a:ext uri="{FF2B5EF4-FFF2-40B4-BE49-F238E27FC236}">
                <a16:creationId xmlns:a16="http://schemas.microsoft.com/office/drawing/2014/main" id="{6DE057BB-51A9-E1A8-4B00-12727F44DFC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6508" y="3244009"/>
            <a:ext cx="342900"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a:extLst>
              <a:ext uri="{FF2B5EF4-FFF2-40B4-BE49-F238E27FC236}">
                <a16:creationId xmlns:a16="http://schemas.microsoft.com/office/drawing/2014/main" id="{8CDD7534-8749-9851-EB0F-1BADE9FD98D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9343" y="4749150"/>
            <a:ext cx="5334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85032751"/>
      </p:ext>
    </p:extLst>
  </p:cSld>
  <p:clrMapOvr>
    <a:masterClrMapping/>
  </p:clrMapOvr>
  <p:transition>
    <p:cut/>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218" name="Group 7">
            <a:extLst>
              <a:ext uri="{FF2B5EF4-FFF2-40B4-BE49-F238E27FC236}">
                <a16:creationId xmlns:a16="http://schemas.microsoft.com/office/drawing/2014/main" id="{549F83A7-376B-5F49-EDDC-A774A235C4B0}"/>
              </a:ext>
            </a:extLst>
          </p:cNvPr>
          <p:cNvGrpSpPr>
            <a:grpSpLocks/>
          </p:cNvGrpSpPr>
          <p:nvPr/>
        </p:nvGrpSpPr>
        <p:grpSpPr bwMode="auto">
          <a:xfrm>
            <a:off x="714375" y="0"/>
            <a:ext cx="7715250" cy="5143500"/>
            <a:chOff x="0" y="0"/>
            <a:chExt cx="10287000" cy="6858000"/>
          </a:xfrm>
        </p:grpSpPr>
        <p:pic>
          <p:nvPicPr>
            <p:cNvPr id="9226" name="Picture 4">
              <a:extLst>
                <a:ext uri="{FF2B5EF4-FFF2-40B4-BE49-F238E27FC236}">
                  <a16:creationId xmlns:a16="http://schemas.microsoft.com/office/drawing/2014/main" id="{FBBCE6CB-C3C6-5936-061D-62EACC1DC2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0287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9">
              <a:extLst>
                <a:ext uri="{FF2B5EF4-FFF2-40B4-BE49-F238E27FC236}">
                  <a16:creationId xmlns:a16="http://schemas.microsoft.com/office/drawing/2014/main" id="{4778B031-4EF5-7B26-1F23-1C4B5472D52C}"/>
                </a:ext>
              </a:extLst>
            </p:cNvPr>
            <p:cNvSpPr/>
            <p:nvPr/>
          </p:nvSpPr>
          <p:spPr>
            <a:xfrm>
              <a:off x="190500" y="152400"/>
              <a:ext cx="9906000" cy="6553200"/>
            </a:xfrm>
            <a:prstGeom prst="rect">
              <a:avLst/>
            </a:prstGeom>
            <a:solidFill>
              <a:schemeClr val="bg1">
                <a:lumMod val="85000"/>
                <a:alpha val="91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050" dirty="0"/>
            </a:p>
          </p:txBody>
        </p:sp>
      </p:grpSp>
      <p:sp>
        <p:nvSpPr>
          <p:cNvPr id="11" name="Rectangle 2">
            <a:extLst>
              <a:ext uri="{FF2B5EF4-FFF2-40B4-BE49-F238E27FC236}">
                <a16:creationId xmlns:a16="http://schemas.microsoft.com/office/drawing/2014/main" id="{65CF2B45-EC41-CDF4-ABD6-2E84DEB5F8A1}"/>
              </a:ext>
            </a:extLst>
          </p:cNvPr>
          <p:cNvSpPr txBox="1">
            <a:spLocks noChangeArrowheads="1"/>
          </p:cNvSpPr>
          <p:nvPr/>
        </p:nvSpPr>
        <p:spPr bwMode="auto">
          <a:xfrm>
            <a:off x="914400" y="171450"/>
            <a:ext cx="6915150" cy="514350"/>
          </a:xfrm>
          <a:prstGeom prst="rect">
            <a:avLst/>
          </a:prstGeom>
          <a:noFill/>
          <a:ln w="9525">
            <a:noFill/>
            <a:miter lim="800000"/>
            <a:headEnd/>
            <a:tailEnd/>
          </a:ln>
        </p:spPr>
        <p:txBody>
          <a:bodyPr anchor="ctr"/>
          <a:lstStyle/>
          <a:p>
            <a:pPr eaLnBrk="1" hangingPunct="1">
              <a:defRPr/>
            </a:pPr>
            <a:endParaRPr lang="en-US" sz="1050" dirty="0">
              <a:latin typeface="+mn-lt"/>
            </a:endParaRPr>
          </a:p>
        </p:txBody>
      </p:sp>
      <p:sp>
        <p:nvSpPr>
          <p:cNvPr id="23" name="TextBox 22">
            <a:extLst>
              <a:ext uri="{FF2B5EF4-FFF2-40B4-BE49-F238E27FC236}">
                <a16:creationId xmlns:a16="http://schemas.microsoft.com/office/drawing/2014/main" id="{82E4AE03-06BF-6690-59E3-53BF219677F1}"/>
              </a:ext>
            </a:extLst>
          </p:cNvPr>
          <p:cNvSpPr txBox="1"/>
          <p:nvPr/>
        </p:nvSpPr>
        <p:spPr>
          <a:xfrm>
            <a:off x="1200525" y="171450"/>
            <a:ext cx="7057275" cy="5016758"/>
          </a:xfrm>
          <a:prstGeom prst="rect">
            <a:avLst/>
          </a:prstGeom>
          <a:noFill/>
        </p:spPr>
        <p:txBody>
          <a:bodyPr wrap="square">
            <a:spAutoFit/>
          </a:bodyPr>
          <a:lstStyle/>
          <a:p>
            <a:pPr>
              <a:defRPr/>
            </a:pPr>
            <a:r>
              <a:rPr lang="en-US" sz="2000" b="1" dirty="0">
                <a:solidFill>
                  <a:schemeClr val="tx2">
                    <a:lumMod val="10000"/>
                  </a:schemeClr>
                </a:solidFill>
                <a:latin typeface="Calibri" panose="020F0502020204030204" pitchFamily="34" charset="0"/>
                <a:cs typeface="Calibri" panose="020F0502020204030204" pitchFamily="34" charset="0"/>
              </a:rPr>
              <a:t>9.     </a:t>
            </a:r>
            <a:r>
              <a:rPr lang="en-US" sz="2000" b="1" dirty="0">
                <a:solidFill>
                  <a:schemeClr val="accent3">
                    <a:lumMod val="75000"/>
                  </a:schemeClr>
                </a:solidFill>
                <a:latin typeface="Calibri" panose="020F0502020204030204" pitchFamily="34" charset="0"/>
                <a:cs typeface="Calibri" panose="020F0502020204030204" pitchFamily="34" charset="0"/>
              </a:rPr>
              <a:t>The Multimedia Principle: </a:t>
            </a:r>
          </a:p>
          <a:p>
            <a:pPr>
              <a:defRPr/>
            </a:pPr>
            <a:r>
              <a:rPr lang="en-US" sz="2000" b="1" dirty="0">
                <a:solidFill>
                  <a:schemeClr val="tx2">
                    <a:lumMod val="10000"/>
                  </a:schemeClr>
                </a:solidFill>
                <a:latin typeface="Calibri" panose="020F0502020204030204" pitchFamily="34" charset="0"/>
                <a:cs typeface="Calibri" panose="020F0502020204030204" pitchFamily="34" charset="0"/>
              </a:rPr>
              <a:t>         “People learn better from words and pictures than from </a:t>
            </a:r>
          </a:p>
          <a:p>
            <a:pPr>
              <a:defRPr/>
            </a:pPr>
            <a:r>
              <a:rPr lang="en-US" sz="2000" b="1" dirty="0">
                <a:solidFill>
                  <a:schemeClr val="tx2">
                    <a:lumMod val="10000"/>
                  </a:schemeClr>
                </a:solidFill>
                <a:latin typeface="Calibri" panose="020F0502020204030204" pitchFamily="34" charset="0"/>
                <a:cs typeface="Calibri" panose="020F0502020204030204" pitchFamily="34" charset="0"/>
              </a:rPr>
              <a:t>           words alone.”</a:t>
            </a:r>
          </a:p>
          <a:p>
            <a:pPr>
              <a:defRPr/>
            </a:pPr>
            <a:endParaRPr lang="en-US" sz="2000" b="1" dirty="0">
              <a:solidFill>
                <a:schemeClr val="tx2">
                  <a:lumMod val="10000"/>
                </a:schemeClr>
              </a:solidFill>
              <a:latin typeface="Calibri" panose="020F0502020204030204" pitchFamily="34" charset="0"/>
              <a:cs typeface="Calibri" panose="020F0502020204030204" pitchFamily="34" charset="0"/>
            </a:endParaRPr>
          </a:p>
          <a:p>
            <a:pPr>
              <a:defRPr/>
            </a:pPr>
            <a:r>
              <a:rPr lang="en-US" sz="2000" b="1" dirty="0">
                <a:solidFill>
                  <a:schemeClr val="tx2">
                    <a:lumMod val="10000"/>
                  </a:schemeClr>
                </a:solidFill>
                <a:latin typeface="Calibri" panose="020F0502020204030204" pitchFamily="34" charset="0"/>
                <a:cs typeface="Calibri" panose="020F0502020204030204" pitchFamily="34" charset="0"/>
              </a:rPr>
              <a:t>Learners perform better when exposed to words and pictures rather than just words.</a:t>
            </a:r>
          </a:p>
          <a:p>
            <a:pPr>
              <a:defRPr/>
            </a:pPr>
            <a:endParaRPr lang="en-US" sz="2000" b="1" dirty="0">
              <a:solidFill>
                <a:schemeClr val="tx2">
                  <a:lumMod val="10000"/>
                </a:schemeClr>
              </a:solidFill>
              <a:latin typeface="Calibri" panose="020F0502020204030204" pitchFamily="34" charset="0"/>
              <a:cs typeface="Calibri" panose="020F0502020204030204" pitchFamily="34" charset="0"/>
            </a:endParaRPr>
          </a:p>
          <a:p>
            <a:pPr>
              <a:defRPr/>
            </a:pPr>
            <a:r>
              <a:rPr lang="en-US" sz="2000" b="1" dirty="0">
                <a:solidFill>
                  <a:schemeClr val="tx2">
                    <a:lumMod val="10000"/>
                  </a:schemeClr>
                </a:solidFill>
                <a:latin typeface="Calibri" panose="020F0502020204030204" pitchFamily="34" charset="0"/>
                <a:cs typeface="Calibri" panose="020F0502020204030204" pitchFamily="34" charset="0"/>
              </a:rPr>
              <a:t>Words” in this case should be either printed or spoken, but not both (in keeping with the other multimedia principles). </a:t>
            </a:r>
          </a:p>
          <a:p>
            <a:pPr>
              <a:defRPr/>
            </a:pPr>
            <a:endParaRPr lang="en-US" sz="2000" b="1" dirty="0">
              <a:solidFill>
                <a:schemeClr val="tx2">
                  <a:lumMod val="10000"/>
                </a:schemeClr>
              </a:solidFill>
              <a:latin typeface="Calibri" panose="020F0502020204030204" pitchFamily="34" charset="0"/>
              <a:cs typeface="Calibri" panose="020F0502020204030204" pitchFamily="34" charset="0"/>
            </a:endParaRPr>
          </a:p>
          <a:p>
            <a:pPr>
              <a:defRPr/>
            </a:pPr>
            <a:r>
              <a:rPr lang="en-US" sz="2000" b="1" dirty="0">
                <a:solidFill>
                  <a:schemeClr val="tx2">
                    <a:lumMod val="10000"/>
                  </a:schemeClr>
                </a:solidFill>
                <a:latin typeface="Calibri" panose="020F0502020204030204" pitchFamily="34" charset="0"/>
                <a:cs typeface="Calibri" panose="020F0502020204030204" pitchFamily="34" charset="0"/>
              </a:rPr>
              <a:t>Effectively leveraging pictures and words together fosters generative processing</a:t>
            </a:r>
          </a:p>
          <a:p>
            <a:pPr>
              <a:defRPr/>
            </a:pPr>
            <a:endParaRPr lang="en-US" sz="2000" b="1" dirty="0">
              <a:solidFill>
                <a:schemeClr val="tx2">
                  <a:lumMod val="10000"/>
                </a:schemeClr>
              </a:solidFill>
              <a:latin typeface="Calibri" panose="020F0502020204030204" pitchFamily="34" charset="0"/>
              <a:cs typeface="Calibri" panose="020F0502020204030204" pitchFamily="34" charset="0"/>
            </a:endParaRPr>
          </a:p>
          <a:p>
            <a:pPr>
              <a:defRPr/>
            </a:pPr>
            <a:r>
              <a:rPr lang="en-US" sz="2000" b="1" dirty="0">
                <a:solidFill>
                  <a:schemeClr val="tx2">
                    <a:lumMod val="10000"/>
                  </a:schemeClr>
                </a:solidFill>
                <a:latin typeface="Calibri" panose="020F0502020204030204" pitchFamily="34" charset="0"/>
                <a:cs typeface="Calibri" panose="020F0502020204030204" pitchFamily="34" charset="0"/>
              </a:rPr>
              <a:t>Include images to illustrate key points.</a:t>
            </a:r>
          </a:p>
          <a:p>
            <a:pPr>
              <a:defRPr/>
            </a:pPr>
            <a:r>
              <a:rPr lang="en-US" sz="2000" b="1" dirty="0">
                <a:solidFill>
                  <a:schemeClr val="tx2">
                    <a:lumMod val="10000"/>
                  </a:schemeClr>
                </a:solidFill>
                <a:latin typeface="Calibri" panose="020F0502020204030204" pitchFamily="34" charset="0"/>
                <a:cs typeface="Calibri" panose="020F0502020204030204" pitchFamily="34" charset="0"/>
              </a:rPr>
              <a:t>Ensure that all images enhance or clarify meaning.</a:t>
            </a:r>
          </a:p>
          <a:p>
            <a:pPr>
              <a:defRPr/>
            </a:pPr>
            <a:r>
              <a:rPr lang="en-US" sz="2000" b="1" dirty="0">
                <a:solidFill>
                  <a:schemeClr val="tx2">
                    <a:lumMod val="10000"/>
                  </a:schemeClr>
                </a:solidFill>
                <a:latin typeface="Calibri" panose="020F0502020204030204" pitchFamily="34" charset="0"/>
                <a:cs typeface="Calibri" panose="020F0502020204030204" pitchFamily="34" charset="0"/>
              </a:rPr>
              <a:t>Favor static images over animations (with some </a:t>
            </a:r>
            <a:r>
              <a:rPr lang="en-US" sz="2000" b="1" dirty="0" err="1">
                <a:solidFill>
                  <a:schemeClr val="tx2">
                    <a:lumMod val="10000"/>
                  </a:schemeClr>
                </a:solidFill>
                <a:latin typeface="Calibri" panose="020F0502020204030204" pitchFamily="34" charset="0"/>
                <a:cs typeface="Calibri" panose="020F0502020204030204" pitchFamily="34" charset="0"/>
              </a:rPr>
              <a:t>exceptionss</a:t>
            </a:r>
            <a:endParaRPr lang="en-US" sz="2000" b="1" dirty="0">
              <a:solidFill>
                <a:schemeClr val="tx2">
                  <a:lumMod val="10000"/>
                </a:schemeClr>
              </a:solidFill>
              <a:latin typeface="Calibri" panose="020F0502020204030204" pitchFamily="34" charset="0"/>
              <a:cs typeface="Calibri" panose="020F0502020204030204" pitchFamily="34" charset="0"/>
            </a:endParaRPr>
          </a:p>
        </p:txBody>
      </p:sp>
      <p:pic>
        <p:nvPicPr>
          <p:cNvPr id="2" name="Picture 2">
            <a:extLst>
              <a:ext uri="{FF2B5EF4-FFF2-40B4-BE49-F238E27FC236}">
                <a16:creationId xmlns:a16="http://schemas.microsoft.com/office/drawing/2014/main" id="{2A0B7244-9D4F-A255-9A44-CCA5B027A81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7625" y="1385142"/>
            <a:ext cx="342900"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2">
            <a:extLst>
              <a:ext uri="{FF2B5EF4-FFF2-40B4-BE49-F238E27FC236}">
                <a16:creationId xmlns:a16="http://schemas.microsoft.com/office/drawing/2014/main" id="{A2DB1E90-1AC2-9AC8-4638-6FA7E9CF4BC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7109" y="2352290"/>
            <a:ext cx="342900"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2">
            <a:extLst>
              <a:ext uri="{FF2B5EF4-FFF2-40B4-BE49-F238E27FC236}">
                <a16:creationId xmlns:a16="http://schemas.microsoft.com/office/drawing/2014/main" id="{6DE057BB-51A9-E1A8-4B00-12727F44DFC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6508" y="3244009"/>
            <a:ext cx="342900"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a:extLst>
              <a:ext uri="{FF2B5EF4-FFF2-40B4-BE49-F238E27FC236}">
                <a16:creationId xmlns:a16="http://schemas.microsoft.com/office/drawing/2014/main" id="{8CDD7534-8749-9851-EB0F-1BADE9FD98D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9493" y="4148137"/>
            <a:ext cx="5334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a:extLst>
              <a:ext uri="{FF2B5EF4-FFF2-40B4-BE49-F238E27FC236}">
                <a16:creationId xmlns:a16="http://schemas.microsoft.com/office/drawing/2014/main" id="{E363035C-A4ED-C92B-9DCB-5D5B66232EB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1126" y="4410462"/>
            <a:ext cx="5334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7">
            <a:extLst>
              <a:ext uri="{FF2B5EF4-FFF2-40B4-BE49-F238E27FC236}">
                <a16:creationId xmlns:a16="http://schemas.microsoft.com/office/drawing/2014/main" id="{DAA0C75D-054D-C2FA-F8B8-AEE4B019BBB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5601" y="4707250"/>
            <a:ext cx="5334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18295901"/>
      </p:ext>
    </p:extLst>
  </p:cSld>
  <p:clrMapOvr>
    <a:masterClrMapping/>
  </p:clrMapOvr>
  <p:transition>
    <p:cut/>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218" name="Group 7">
            <a:extLst>
              <a:ext uri="{FF2B5EF4-FFF2-40B4-BE49-F238E27FC236}">
                <a16:creationId xmlns:a16="http://schemas.microsoft.com/office/drawing/2014/main" id="{549F83A7-376B-5F49-EDDC-A774A235C4B0}"/>
              </a:ext>
            </a:extLst>
          </p:cNvPr>
          <p:cNvGrpSpPr>
            <a:grpSpLocks/>
          </p:cNvGrpSpPr>
          <p:nvPr/>
        </p:nvGrpSpPr>
        <p:grpSpPr bwMode="auto">
          <a:xfrm>
            <a:off x="714375" y="0"/>
            <a:ext cx="7715250" cy="5143500"/>
            <a:chOff x="0" y="0"/>
            <a:chExt cx="10287000" cy="6858000"/>
          </a:xfrm>
        </p:grpSpPr>
        <p:pic>
          <p:nvPicPr>
            <p:cNvPr id="9226" name="Picture 4">
              <a:extLst>
                <a:ext uri="{FF2B5EF4-FFF2-40B4-BE49-F238E27FC236}">
                  <a16:creationId xmlns:a16="http://schemas.microsoft.com/office/drawing/2014/main" id="{FBBCE6CB-C3C6-5936-061D-62EACC1DC2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0287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9">
              <a:extLst>
                <a:ext uri="{FF2B5EF4-FFF2-40B4-BE49-F238E27FC236}">
                  <a16:creationId xmlns:a16="http://schemas.microsoft.com/office/drawing/2014/main" id="{4778B031-4EF5-7B26-1F23-1C4B5472D52C}"/>
                </a:ext>
              </a:extLst>
            </p:cNvPr>
            <p:cNvSpPr/>
            <p:nvPr/>
          </p:nvSpPr>
          <p:spPr>
            <a:xfrm>
              <a:off x="190500" y="152400"/>
              <a:ext cx="9906000" cy="6553200"/>
            </a:xfrm>
            <a:prstGeom prst="rect">
              <a:avLst/>
            </a:prstGeom>
            <a:solidFill>
              <a:schemeClr val="bg1">
                <a:lumMod val="85000"/>
                <a:alpha val="91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050" dirty="0"/>
            </a:p>
          </p:txBody>
        </p:sp>
      </p:grpSp>
      <p:sp>
        <p:nvSpPr>
          <p:cNvPr id="11" name="Rectangle 2">
            <a:extLst>
              <a:ext uri="{FF2B5EF4-FFF2-40B4-BE49-F238E27FC236}">
                <a16:creationId xmlns:a16="http://schemas.microsoft.com/office/drawing/2014/main" id="{65CF2B45-EC41-CDF4-ABD6-2E84DEB5F8A1}"/>
              </a:ext>
            </a:extLst>
          </p:cNvPr>
          <p:cNvSpPr txBox="1">
            <a:spLocks noChangeArrowheads="1"/>
          </p:cNvSpPr>
          <p:nvPr/>
        </p:nvSpPr>
        <p:spPr bwMode="auto">
          <a:xfrm>
            <a:off x="914400" y="171450"/>
            <a:ext cx="6915150" cy="514350"/>
          </a:xfrm>
          <a:prstGeom prst="rect">
            <a:avLst/>
          </a:prstGeom>
          <a:noFill/>
          <a:ln w="9525">
            <a:noFill/>
            <a:miter lim="800000"/>
            <a:headEnd/>
            <a:tailEnd/>
          </a:ln>
        </p:spPr>
        <p:txBody>
          <a:bodyPr anchor="ctr"/>
          <a:lstStyle/>
          <a:p>
            <a:pPr eaLnBrk="1" hangingPunct="1">
              <a:defRPr/>
            </a:pPr>
            <a:endParaRPr lang="en-US" sz="1050" dirty="0">
              <a:latin typeface="+mn-lt"/>
            </a:endParaRPr>
          </a:p>
        </p:txBody>
      </p:sp>
      <p:sp>
        <p:nvSpPr>
          <p:cNvPr id="23" name="TextBox 22">
            <a:extLst>
              <a:ext uri="{FF2B5EF4-FFF2-40B4-BE49-F238E27FC236}">
                <a16:creationId xmlns:a16="http://schemas.microsoft.com/office/drawing/2014/main" id="{82E4AE03-06BF-6690-59E3-53BF219677F1}"/>
              </a:ext>
            </a:extLst>
          </p:cNvPr>
          <p:cNvSpPr txBox="1"/>
          <p:nvPr/>
        </p:nvSpPr>
        <p:spPr>
          <a:xfrm>
            <a:off x="1200525" y="171450"/>
            <a:ext cx="7057275" cy="5016758"/>
          </a:xfrm>
          <a:prstGeom prst="rect">
            <a:avLst/>
          </a:prstGeom>
          <a:noFill/>
        </p:spPr>
        <p:txBody>
          <a:bodyPr wrap="square">
            <a:spAutoFit/>
          </a:bodyPr>
          <a:lstStyle/>
          <a:p>
            <a:pPr>
              <a:defRPr/>
            </a:pPr>
            <a:r>
              <a:rPr lang="en-US" sz="2000" b="1" dirty="0">
                <a:solidFill>
                  <a:schemeClr val="tx2">
                    <a:lumMod val="10000"/>
                  </a:schemeClr>
                </a:solidFill>
                <a:latin typeface="Calibri" panose="020F0502020204030204" pitchFamily="34" charset="0"/>
                <a:cs typeface="Calibri" panose="020F0502020204030204" pitchFamily="34" charset="0"/>
              </a:rPr>
              <a:t>10.     </a:t>
            </a:r>
            <a:r>
              <a:rPr lang="en-US" sz="2000" b="1" dirty="0">
                <a:solidFill>
                  <a:schemeClr val="accent3">
                    <a:lumMod val="75000"/>
                  </a:schemeClr>
                </a:solidFill>
                <a:latin typeface="Calibri" panose="020F0502020204030204" pitchFamily="34" charset="0"/>
                <a:cs typeface="Calibri" panose="020F0502020204030204" pitchFamily="34" charset="0"/>
              </a:rPr>
              <a:t>The Personalization Principle: </a:t>
            </a:r>
          </a:p>
          <a:p>
            <a:pPr>
              <a:defRPr/>
            </a:pPr>
            <a:r>
              <a:rPr lang="en-US" sz="2000" b="1" dirty="0">
                <a:solidFill>
                  <a:schemeClr val="tx2">
                    <a:lumMod val="10000"/>
                  </a:schemeClr>
                </a:solidFill>
                <a:latin typeface="Calibri" panose="020F0502020204030204" pitchFamily="34" charset="0"/>
                <a:cs typeface="Calibri" panose="020F0502020204030204" pitchFamily="34" charset="0"/>
              </a:rPr>
              <a:t>         “People learn better from multimedia presentations when  </a:t>
            </a:r>
          </a:p>
          <a:p>
            <a:pPr>
              <a:defRPr/>
            </a:pPr>
            <a:r>
              <a:rPr lang="en-US" sz="2000" b="1" dirty="0">
                <a:solidFill>
                  <a:schemeClr val="tx2">
                    <a:lumMod val="10000"/>
                  </a:schemeClr>
                </a:solidFill>
                <a:latin typeface="Calibri" panose="020F0502020204030204" pitchFamily="34" charset="0"/>
                <a:cs typeface="Calibri" panose="020F0502020204030204" pitchFamily="34" charset="0"/>
              </a:rPr>
              <a:t>         words are in conversational style rather than formal style.”</a:t>
            </a:r>
          </a:p>
          <a:p>
            <a:pPr>
              <a:defRPr/>
            </a:pPr>
            <a:endParaRPr lang="en-US" sz="2000" b="1" dirty="0">
              <a:solidFill>
                <a:schemeClr val="tx2">
                  <a:lumMod val="10000"/>
                </a:schemeClr>
              </a:solidFill>
              <a:latin typeface="Calibri" panose="020F0502020204030204" pitchFamily="34" charset="0"/>
              <a:cs typeface="Calibri" panose="020F0502020204030204" pitchFamily="34" charset="0"/>
            </a:endParaRPr>
          </a:p>
          <a:p>
            <a:pPr>
              <a:defRPr/>
            </a:pPr>
            <a:r>
              <a:rPr lang="en-US" sz="2000" b="1" dirty="0">
                <a:solidFill>
                  <a:schemeClr val="tx2">
                    <a:lumMod val="10000"/>
                  </a:schemeClr>
                </a:solidFill>
                <a:latin typeface="Calibri" panose="020F0502020204030204" pitchFamily="34" charset="0"/>
                <a:cs typeface="Calibri" panose="020F0502020204030204" pitchFamily="34" charset="0"/>
              </a:rPr>
              <a:t>More relaxed tone in an online class can actually positively impact learning</a:t>
            </a:r>
          </a:p>
          <a:p>
            <a:pPr>
              <a:defRPr/>
            </a:pPr>
            <a:endParaRPr lang="en-US" sz="2000" b="1" dirty="0">
              <a:solidFill>
                <a:schemeClr val="tx2">
                  <a:lumMod val="10000"/>
                </a:schemeClr>
              </a:solidFill>
              <a:latin typeface="Calibri" panose="020F0502020204030204" pitchFamily="34" charset="0"/>
              <a:cs typeface="Calibri" panose="020F0502020204030204" pitchFamily="34" charset="0"/>
            </a:endParaRPr>
          </a:p>
          <a:p>
            <a:pPr>
              <a:defRPr/>
            </a:pPr>
            <a:r>
              <a:rPr lang="en-US" sz="2000" b="1" dirty="0">
                <a:solidFill>
                  <a:schemeClr val="tx2">
                    <a:lumMod val="10000"/>
                  </a:schemeClr>
                </a:solidFill>
                <a:latin typeface="Calibri" panose="020F0502020204030204" pitchFamily="34" charset="0"/>
                <a:cs typeface="Calibri" panose="020F0502020204030204" pitchFamily="34" charset="0"/>
              </a:rPr>
              <a:t>Avoid stiff, academic language, and instead use more approachable colloquial language</a:t>
            </a:r>
          </a:p>
          <a:p>
            <a:pPr>
              <a:defRPr/>
            </a:pPr>
            <a:endParaRPr lang="en-US" sz="2000" b="1" dirty="0">
              <a:solidFill>
                <a:schemeClr val="tx2">
                  <a:lumMod val="10000"/>
                </a:schemeClr>
              </a:solidFill>
              <a:latin typeface="Calibri" panose="020F0502020204030204" pitchFamily="34" charset="0"/>
              <a:cs typeface="Calibri" panose="020F0502020204030204" pitchFamily="34" charset="0"/>
            </a:endParaRPr>
          </a:p>
          <a:p>
            <a:pPr>
              <a:defRPr/>
            </a:pPr>
            <a:r>
              <a:rPr lang="en-US" sz="2000" b="1" dirty="0">
                <a:solidFill>
                  <a:schemeClr val="tx2">
                    <a:lumMod val="10000"/>
                  </a:schemeClr>
                </a:solidFill>
                <a:latin typeface="Calibri" panose="020F0502020204030204" pitchFamily="34" charset="0"/>
                <a:cs typeface="Calibri" panose="020F0502020204030204" pitchFamily="34" charset="0"/>
              </a:rPr>
              <a:t>Informal language has the effect of creating social cues within the presentation that “prime the activation of a social response in the learner”</a:t>
            </a:r>
          </a:p>
          <a:p>
            <a:pPr>
              <a:defRPr/>
            </a:pPr>
            <a:r>
              <a:rPr lang="en-US" sz="2000" b="1" dirty="0">
                <a:solidFill>
                  <a:schemeClr val="tx2">
                    <a:lumMod val="10000"/>
                  </a:schemeClr>
                </a:solidFill>
                <a:latin typeface="Calibri" panose="020F0502020204030204" pitchFamily="34" charset="0"/>
                <a:cs typeface="Calibri" panose="020F0502020204030204" pitchFamily="34" charset="0"/>
              </a:rPr>
              <a:t>Use contractions, Use first and second person (“I,” “you,” “we,” “our,” etc.). </a:t>
            </a:r>
          </a:p>
          <a:p>
            <a:pPr>
              <a:defRPr/>
            </a:pPr>
            <a:r>
              <a:rPr lang="en-US" sz="2000" b="1" dirty="0">
                <a:solidFill>
                  <a:schemeClr val="tx2">
                    <a:lumMod val="10000"/>
                  </a:schemeClr>
                </a:solidFill>
                <a:latin typeface="Calibri" panose="020F0502020204030204" pitchFamily="34" charset="0"/>
                <a:cs typeface="Calibri" panose="020F0502020204030204" pitchFamily="34" charset="0"/>
              </a:rPr>
              <a:t>Use polite speech (“please,” “you might like to,” “let’s,” etc.).</a:t>
            </a:r>
          </a:p>
        </p:txBody>
      </p:sp>
      <p:pic>
        <p:nvPicPr>
          <p:cNvPr id="2" name="Picture 2">
            <a:extLst>
              <a:ext uri="{FF2B5EF4-FFF2-40B4-BE49-F238E27FC236}">
                <a16:creationId xmlns:a16="http://schemas.microsoft.com/office/drawing/2014/main" id="{2A0B7244-9D4F-A255-9A44-CCA5B027A81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7625" y="1385142"/>
            <a:ext cx="342900"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2">
            <a:extLst>
              <a:ext uri="{FF2B5EF4-FFF2-40B4-BE49-F238E27FC236}">
                <a16:creationId xmlns:a16="http://schemas.microsoft.com/office/drawing/2014/main" id="{A2DB1E90-1AC2-9AC8-4638-6FA7E9CF4BC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7109" y="2352290"/>
            <a:ext cx="342900"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2">
            <a:extLst>
              <a:ext uri="{FF2B5EF4-FFF2-40B4-BE49-F238E27FC236}">
                <a16:creationId xmlns:a16="http://schemas.microsoft.com/office/drawing/2014/main" id="{6DE057BB-51A9-E1A8-4B00-12727F44DFC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6508" y="3244009"/>
            <a:ext cx="342900"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a:extLst>
              <a:ext uri="{FF2B5EF4-FFF2-40B4-BE49-F238E27FC236}">
                <a16:creationId xmlns:a16="http://schemas.microsoft.com/office/drawing/2014/main" id="{8CDD7534-8749-9851-EB0F-1BADE9FD98D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9493" y="4148137"/>
            <a:ext cx="5334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7">
            <a:extLst>
              <a:ext uri="{FF2B5EF4-FFF2-40B4-BE49-F238E27FC236}">
                <a16:creationId xmlns:a16="http://schemas.microsoft.com/office/drawing/2014/main" id="{DAA0C75D-054D-C2FA-F8B8-AEE4B019BBB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5601" y="4707250"/>
            <a:ext cx="5334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48480123"/>
      </p:ext>
    </p:extLst>
  </p:cSld>
  <p:clrMapOvr>
    <a:masterClrMapping/>
  </p:clrMapOvr>
  <p:transition>
    <p:cut/>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218" name="Group 7">
            <a:extLst>
              <a:ext uri="{FF2B5EF4-FFF2-40B4-BE49-F238E27FC236}">
                <a16:creationId xmlns:a16="http://schemas.microsoft.com/office/drawing/2014/main" id="{549F83A7-376B-5F49-EDDC-A774A235C4B0}"/>
              </a:ext>
            </a:extLst>
          </p:cNvPr>
          <p:cNvGrpSpPr>
            <a:grpSpLocks/>
          </p:cNvGrpSpPr>
          <p:nvPr/>
        </p:nvGrpSpPr>
        <p:grpSpPr bwMode="auto">
          <a:xfrm>
            <a:off x="714375" y="0"/>
            <a:ext cx="7715250" cy="5143500"/>
            <a:chOff x="0" y="0"/>
            <a:chExt cx="10287000" cy="6858000"/>
          </a:xfrm>
        </p:grpSpPr>
        <p:pic>
          <p:nvPicPr>
            <p:cNvPr id="9226" name="Picture 4">
              <a:extLst>
                <a:ext uri="{FF2B5EF4-FFF2-40B4-BE49-F238E27FC236}">
                  <a16:creationId xmlns:a16="http://schemas.microsoft.com/office/drawing/2014/main" id="{FBBCE6CB-C3C6-5936-061D-62EACC1DC2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0287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9">
              <a:extLst>
                <a:ext uri="{FF2B5EF4-FFF2-40B4-BE49-F238E27FC236}">
                  <a16:creationId xmlns:a16="http://schemas.microsoft.com/office/drawing/2014/main" id="{4778B031-4EF5-7B26-1F23-1C4B5472D52C}"/>
                </a:ext>
              </a:extLst>
            </p:cNvPr>
            <p:cNvSpPr/>
            <p:nvPr/>
          </p:nvSpPr>
          <p:spPr>
            <a:xfrm>
              <a:off x="190500" y="152400"/>
              <a:ext cx="9906000" cy="6553200"/>
            </a:xfrm>
            <a:prstGeom prst="rect">
              <a:avLst/>
            </a:prstGeom>
            <a:solidFill>
              <a:schemeClr val="bg1">
                <a:lumMod val="85000"/>
                <a:alpha val="91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050" dirty="0"/>
            </a:p>
          </p:txBody>
        </p:sp>
      </p:grpSp>
      <p:sp>
        <p:nvSpPr>
          <p:cNvPr id="11" name="Rectangle 2">
            <a:extLst>
              <a:ext uri="{FF2B5EF4-FFF2-40B4-BE49-F238E27FC236}">
                <a16:creationId xmlns:a16="http://schemas.microsoft.com/office/drawing/2014/main" id="{65CF2B45-EC41-CDF4-ABD6-2E84DEB5F8A1}"/>
              </a:ext>
            </a:extLst>
          </p:cNvPr>
          <p:cNvSpPr txBox="1">
            <a:spLocks noChangeArrowheads="1"/>
          </p:cNvSpPr>
          <p:nvPr/>
        </p:nvSpPr>
        <p:spPr bwMode="auto">
          <a:xfrm>
            <a:off x="914400" y="171450"/>
            <a:ext cx="6915150" cy="514350"/>
          </a:xfrm>
          <a:prstGeom prst="rect">
            <a:avLst/>
          </a:prstGeom>
          <a:noFill/>
          <a:ln w="9525">
            <a:noFill/>
            <a:miter lim="800000"/>
            <a:headEnd/>
            <a:tailEnd/>
          </a:ln>
        </p:spPr>
        <p:txBody>
          <a:bodyPr anchor="ctr"/>
          <a:lstStyle/>
          <a:p>
            <a:pPr eaLnBrk="1" hangingPunct="1">
              <a:defRPr/>
            </a:pPr>
            <a:endParaRPr lang="en-US" sz="1050" dirty="0">
              <a:latin typeface="+mn-lt"/>
            </a:endParaRPr>
          </a:p>
        </p:txBody>
      </p:sp>
      <p:sp>
        <p:nvSpPr>
          <p:cNvPr id="23" name="TextBox 22">
            <a:extLst>
              <a:ext uri="{FF2B5EF4-FFF2-40B4-BE49-F238E27FC236}">
                <a16:creationId xmlns:a16="http://schemas.microsoft.com/office/drawing/2014/main" id="{82E4AE03-06BF-6690-59E3-53BF219677F1}"/>
              </a:ext>
            </a:extLst>
          </p:cNvPr>
          <p:cNvSpPr txBox="1"/>
          <p:nvPr/>
        </p:nvSpPr>
        <p:spPr>
          <a:xfrm>
            <a:off x="1200525" y="171450"/>
            <a:ext cx="7057275" cy="2554545"/>
          </a:xfrm>
          <a:prstGeom prst="rect">
            <a:avLst/>
          </a:prstGeom>
          <a:noFill/>
        </p:spPr>
        <p:txBody>
          <a:bodyPr wrap="square">
            <a:spAutoFit/>
          </a:bodyPr>
          <a:lstStyle/>
          <a:p>
            <a:pPr>
              <a:defRPr/>
            </a:pPr>
            <a:r>
              <a:rPr lang="en-US" sz="2000" b="1" dirty="0">
                <a:solidFill>
                  <a:schemeClr val="tx2">
                    <a:lumMod val="10000"/>
                  </a:schemeClr>
                </a:solidFill>
                <a:latin typeface="Calibri" panose="020F0502020204030204" pitchFamily="34" charset="0"/>
                <a:cs typeface="Calibri" panose="020F0502020204030204" pitchFamily="34" charset="0"/>
              </a:rPr>
              <a:t>11.     </a:t>
            </a:r>
            <a:r>
              <a:rPr lang="en-US" sz="2000" b="1" dirty="0">
                <a:solidFill>
                  <a:schemeClr val="accent3">
                    <a:lumMod val="75000"/>
                  </a:schemeClr>
                </a:solidFill>
                <a:latin typeface="Calibri" panose="020F0502020204030204" pitchFamily="34" charset="0"/>
                <a:cs typeface="Calibri" panose="020F0502020204030204" pitchFamily="34" charset="0"/>
              </a:rPr>
              <a:t>The Voice Principle: </a:t>
            </a:r>
          </a:p>
          <a:p>
            <a:pPr>
              <a:defRPr/>
            </a:pPr>
            <a:r>
              <a:rPr lang="en-US" sz="2000" b="1" dirty="0">
                <a:solidFill>
                  <a:schemeClr val="tx2">
                    <a:lumMod val="10000"/>
                  </a:schemeClr>
                </a:solidFill>
                <a:latin typeface="Calibri" panose="020F0502020204030204" pitchFamily="34" charset="0"/>
                <a:cs typeface="Calibri" panose="020F0502020204030204" pitchFamily="34" charset="0"/>
              </a:rPr>
              <a:t>         “People learn better when narration is spoken in a human </a:t>
            </a:r>
          </a:p>
          <a:p>
            <a:pPr>
              <a:defRPr/>
            </a:pPr>
            <a:r>
              <a:rPr lang="en-US" sz="2000" b="1" dirty="0">
                <a:solidFill>
                  <a:schemeClr val="tx2">
                    <a:lumMod val="10000"/>
                  </a:schemeClr>
                </a:solidFill>
                <a:latin typeface="Calibri" panose="020F0502020204030204" pitchFamily="34" charset="0"/>
                <a:cs typeface="Calibri" panose="020F0502020204030204" pitchFamily="34" charset="0"/>
              </a:rPr>
              <a:t>           voice rather than in a machine voice.”</a:t>
            </a:r>
          </a:p>
          <a:p>
            <a:pPr>
              <a:defRPr/>
            </a:pPr>
            <a:endParaRPr lang="en-US" sz="2000" b="1" dirty="0">
              <a:solidFill>
                <a:schemeClr val="tx2">
                  <a:lumMod val="10000"/>
                </a:schemeClr>
              </a:solidFill>
              <a:latin typeface="Calibri" panose="020F0502020204030204" pitchFamily="34" charset="0"/>
              <a:cs typeface="Calibri" panose="020F0502020204030204" pitchFamily="34" charset="0"/>
            </a:endParaRPr>
          </a:p>
          <a:p>
            <a:pPr>
              <a:defRPr/>
            </a:pPr>
            <a:r>
              <a:rPr lang="en-US" sz="2000" b="1" dirty="0">
                <a:solidFill>
                  <a:schemeClr val="tx2">
                    <a:lumMod val="10000"/>
                  </a:schemeClr>
                </a:solidFill>
                <a:latin typeface="Calibri" panose="020F0502020204030204" pitchFamily="34" charset="0"/>
                <a:cs typeface="Calibri" panose="020F0502020204030204" pitchFamily="34" charset="0"/>
              </a:rPr>
              <a:t>Narration is better done by a human than a computer. </a:t>
            </a:r>
          </a:p>
          <a:p>
            <a:pPr>
              <a:defRPr/>
            </a:pPr>
            <a:endParaRPr lang="en-US" sz="2000" b="1" dirty="0">
              <a:solidFill>
                <a:schemeClr val="tx2">
                  <a:lumMod val="10000"/>
                </a:schemeClr>
              </a:solidFill>
              <a:latin typeface="Calibri" panose="020F0502020204030204" pitchFamily="34" charset="0"/>
              <a:cs typeface="Calibri" panose="020F0502020204030204" pitchFamily="34" charset="0"/>
            </a:endParaRPr>
          </a:p>
          <a:p>
            <a:pPr>
              <a:defRPr/>
            </a:pPr>
            <a:r>
              <a:rPr lang="en-US" sz="2000" b="1" dirty="0">
                <a:solidFill>
                  <a:schemeClr val="tx2">
                    <a:lumMod val="10000"/>
                  </a:schemeClr>
                </a:solidFill>
                <a:latin typeface="Calibri" panose="020F0502020204030204" pitchFamily="34" charset="0"/>
                <a:cs typeface="Calibri" panose="020F0502020204030204" pitchFamily="34" charset="0"/>
              </a:rPr>
              <a:t>Include narration that’s performed by a human rather than a computer.</a:t>
            </a:r>
          </a:p>
        </p:txBody>
      </p:sp>
      <p:pic>
        <p:nvPicPr>
          <p:cNvPr id="2" name="Picture 2">
            <a:extLst>
              <a:ext uri="{FF2B5EF4-FFF2-40B4-BE49-F238E27FC236}">
                <a16:creationId xmlns:a16="http://schemas.microsoft.com/office/drawing/2014/main" id="{2A0B7244-9D4F-A255-9A44-CCA5B027A81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7625" y="1385142"/>
            <a:ext cx="342900"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a:extLst>
              <a:ext uri="{FF2B5EF4-FFF2-40B4-BE49-F238E27FC236}">
                <a16:creationId xmlns:a16="http://schemas.microsoft.com/office/drawing/2014/main" id="{8CDD7534-8749-9851-EB0F-1BADE9FD98D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2188" y="2038350"/>
            <a:ext cx="5334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descr="A collage of a robot and a robot&#10;&#10;Description automatically generated">
            <a:extLst>
              <a:ext uri="{FF2B5EF4-FFF2-40B4-BE49-F238E27FC236}">
                <a16:creationId xmlns:a16="http://schemas.microsoft.com/office/drawing/2014/main" id="{2D966CB5-8058-F4E5-ABCC-787DAF047884}"/>
              </a:ext>
            </a:extLst>
          </p:cNvPr>
          <p:cNvPicPr>
            <a:picLocks noChangeAspect="1"/>
          </p:cNvPicPr>
          <p:nvPr/>
        </p:nvPicPr>
        <p:blipFill>
          <a:blip r:embed="rId6"/>
          <a:stretch>
            <a:fillRect/>
          </a:stretch>
        </p:blipFill>
        <p:spPr>
          <a:xfrm>
            <a:off x="3025083" y="2725995"/>
            <a:ext cx="3900523" cy="2194044"/>
          </a:xfrm>
          <a:prstGeom prst="rect">
            <a:avLst/>
          </a:prstGeom>
        </p:spPr>
      </p:pic>
    </p:spTree>
    <p:extLst>
      <p:ext uri="{BB962C8B-B14F-4D97-AF65-F5344CB8AC3E}">
        <p14:creationId xmlns:p14="http://schemas.microsoft.com/office/powerpoint/2010/main" val="208504974"/>
      </p:ext>
    </p:extLst>
  </p:cSld>
  <p:clrMapOvr>
    <a:masterClrMapping/>
  </p:clrMapOvr>
  <p:transition>
    <p:cut/>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218" name="Group 7">
            <a:extLst>
              <a:ext uri="{FF2B5EF4-FFF2-40B4-BE49-F238E27FC236}">
                <a16:creationId xmlns:a16="http://schemas.microsoft.com/office/drawing/2014/main" id="{549F83A7-376B-5F49-EDDC-A774A235C4B0}"/>
              </a:ext>
            </a:extLst>
          </p:cNvPr>
          <p:cNvGrpSpPr>
            <a:grpSpLocks/>
          </p:cNvGrpSpPr>
          <p:nvPr/>
        </p:nvGrpSpPr>
        <p:grpSpPr bwMode="auto">
          <a:xfrm>
            <a:off x="714375" y="0"/>
            <a:ext cx="7715250" cy="5143500"/>
            <a:chOff x="0" y="0"/>
            <a:chExt cx="10287000" cy="6858000"/>
          </a:xfrm>
        </p:grpSpPr>
        <p:pic>
          <p:nvPicPr>
            <p:cNvPr id="9226" name="Picture 4">
              <a:extLst>
                <a:ext uri="{FF2B5EF4-FFF2-40B4-BE49-F238E27FC236}">
                  <a16:creationId xmlns:a16="http://schemas.microsoft.com/office/drawing/2014/main" id="{FBBCE6CB-C3C6-5936-061D-62EACC1DC2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0287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9">
              <a:extLst>
                <a:ext uri="{FF2B5EF4-FFF2-40B4-BE49-F238E27FC236}">
                  <a16:creationId xmlns:a16="http://schemas.microsoft.com/office/drawing/2014/main" id="{4778B031-4EF5-7B26-1F23-1C4B5472D52C}"/>
                </a:ext>
              </a:extLst>
            </p:cNvPr>
            <p:cNvSpPr/>
            <p:nvPr/>
          </p:nvSpPr>
          <p:spPr>
            <a:xfrm>
              <a:off x="190500" y="152400"/>
              <a:ext cx="9906000" cy="6553200"/>
            </a:xfrm>
            <a:prstGeom prst="rect">
              <a:avLst/>
            </a:prstGeom>
            <a:solidFill>
              <a:schemeClr val="bg1">
                <a:lumMod val="85000"/>
                <a:alpha val="91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050" dirty="0"/>
            </a:p>
          </p:txBody>
        </p:sp>
      </p:grpSp>
      <p:sp>
        <p:nvSpPr>
          <p:cNvPr id="11" name="Rectangle 2">
            <a:extLst>
              <a:ext uri="{FF2B5EF4-FFF2-40B4-BE49-F238E27FC236}">
                <a16:creationId xmlns:a16="http://schemas.microsoft.com/office/drawing/2014/main" id="{65CF2B45-EC41-CDF4-ABD6-2E84DEB5F8A1}"/>
              </a:ext>
            </a:extLst>
          </p:cNvPr>
          <p:cNvSpPr txBox="1">
            <a:spLocks noChangeArrowheads="1"/>
          </p:cNvSpPr>
          <p:nvPr/>
        </p:nvSpPr>
        <p:spPr bwMode="auto">
          <a:xfrm>
            <a:off x="914400" y="171450"/>
            <a:ext cx="6915150" cy="514350"/>
          </a:xfrm>
          <a:prstGeom prst="rect">
            <a:avLst/>
          </a:prstGeom>
          <a:noFill/>
          <a:ln w="9525">
            <a:noFill/>
            <a:miter lim="800000"/>
            <a:headEnd/>
            <a:tailEnd/>
          </a:ln>
        </p:spPr>
        <p:txBody>
          <a:bodyPr anchor="ctr"/>
          <a:lstStyle/>
          <a:p>
            <a:pPr eaLnBrk="1" hangingPunct="1">
              <a:defRPr/>
            </a:pPr>
            <a:endParaRPr lang="en-US" sz="1050" dirty="0">
              <a:latin typeface="+mn-lt"/>
            </a:endParaRPr>
          </a:p>
        </p:txBody>
      </p:sp>
      <p:sp>
        <p:nvSpPr>
          <p:cNvPr id="23" name="TextBox 22">
            <a:extLst>
              <a:ext uri="{FF2B5EF4-FFF2-40B4-BE49-F238E27FC236}">
                <a16:creationId xmlns:a16="http://schemas.microsoft.com/office/drawing/2014/main" id="{82E4AE03-06BF-6690-59E3-53BF219677F1}"/>
              </a:ext>
            </a:extLst>
          </p:cNvPr>
          <p:cNvSpPr txBox="1"/>
          <p:nvPr/>
        </p:nvSpPr>
        <p:spPr>
          <a:xfrm>
            <a:off x="1200525" y="171450"/>
            <a:ext cx="7057275" cy="4708981"/>
          </a:xfrm>
          <a:prstGeom prst="rect">
            <a:avLst/>
          </a:prstGeom>
          <a:noFill/>
        </p:spPr>
        <p:txBody>
          <a:bodyPr wrap="square">
            <a:spAutoFit/>
          </a:bodyPr>
          <a:lstStyle/>
          <a:p>
            <a:pPr>
              <a:defRPr/>
            </a:pPr>
            <a:r>
              <a:rPr lang="en-US" sz="2000" b="1" dirty="0">
                <a:solidFill>
                  <a:schemeClr val="tx2">
                    <a:lumMod val="10000"/>
                  </a:schemeClr>
                </a:solidFill>
                <a:latin typeface="Calibri" panose="020F0502020204030204" pitchFamily="34" charset="0"/>
                <a:cs typeface="Calibri" panose="020F0502020204030204" pitchFamily="34" charset="0"/>
              </a:rPr>
              <a:t>12</a:t>
            </a:r>
            <a:r>
              <a:rPr lang="en-US" sz="2000" b="1" dirty="0">
                <a:solidFill>
                  <a:schemeClr val="accent3">
                    <a:lumMod val="75000"/>
                  </a:schemeClr>
                </a:solidFill>
                <a:latin typeface="Calibri" panose="020F0502020204030204" pitchFamily="34" charset="0"/>
                <a:cs typeface="Calibri" panose="020F0502020204030204" pitchFamily="34" charset="0"/>
              </a:rPr>
              <a:t>.     The Image Principle: </a:t>
            </a:r>
          </a:p>
          <a:p>
            <a:pPr>
              <a:defRPr/>
            </a:pPr>
            <a:r>
              <a:rPr lang="en-US" sz="2000" b="1" dirty="0">
                <a:solidFill>
                  <a:schemeClr val="tx2">
                    <a:lumMod val="10000"/>
                  </a:schemeClr>
                </a:solidFill>
                <a:latin typeface="Calibri" panose="020F0502020204030204" pitchFamily="34" charset="0"/>
                <a:cs typeface="Calibri" panose="020F0502020204030204" pitchFamily="34" charset="0"/>
              </a:rPr>
              <a:t>         “People do not necessarily learn better when the speaker’s  </a:t>
            </a:r>
          </a:p>
          <a:p>
            <a:pPr>
              <a:defRPr/>
            </a:pPr>
            <a:r>
              <a:rPr lang="en-US" sz="2000" b="1" dirty="0">
                <a:solidFill>
                  <a:schemeClr val="tx2">
                    <a:lumMod val="10000"/>
                  </a:schemeClr>
                </a:solidFill>
                <a:latin typeface="Calibri" panose="020F0502020204030204" pitchFamily="34" charset="0"/>
                <a:cs typeface="Calibri" panose="020F0502020204030204" pitchFamily="34" charset="0"/>
              </a:rPr>
              <a:t>           image is added to the screen.”</a:t>
            </a:r>
          </a:p>
          <a:p>
            <a:pPr>
              <a:defRPr/>
            </a:pPr>
            <a:endParaRPr lang="en-US" sz="2000" b="1" dirty="0">
              <a:solidFill>
                <a:schemeClr val="tx2">
                  <a:lumMod val="10000"/>
                </a:schemeClr>
              </a:solidFill>
              <a:latin typeface="Calibri" panose="020F0502020204030204" pitchFamily="34" charset="0"/>
              <a:cs typeface="Calibri" panose="020F0502020204030204" pitchFamily="34" charset="0"/>
            </a:endParaRPr>
          </a:p>
          <a:p>
            <a:pPr>
              <a:defRPr/>
            </a:pPr>
            <a:r>
              <a:rPr lang="en-US" sz="2000" b="1" dirty="0">
                <a:solidFill>
                  <a:schemeClr val="tx2">
                    <a:lumMod val="10000"/>
                  </a:schemeClr>
                </a:solidFill>
                <a:latin typeface="Calibri" panose="020F0502020204030204" pitchFamily="34" charset="0"/>
                <a:cs typeface="Calibri" panose="020F0502020204030204" pitchFamily="34" charset="0"/>
              </a:rPr>
              <a:t>Image of an instructor’s “talking head” during a multimedia presentation doesn’t necessarily improve learning outcomes. </a:t>
            </a:r>
          </a:p>
          <a:p>
            <a:pPr>
              <a:defRPr/>
            </a:pPr>
            <a:endParaRPr lang="en-US" sz="2000" b="1" dirty="0">
              <a:solidFill>
                <a:schemeClr val="tx2">
                  <a:lumMod val="10000"/>
                </a:schemeClr>
              </a:solidFill>
              <a:latin typeface="Calibri" panose="020F0502020204030204" pitchFamily="34" charset="0"/>
              <a:cs typeface="Calibri" panose="020F0502020204030204" pitchFamily="34" charset="0"/>
            </a:endParaRPr>
          </a:p>
          <a:p>
            <a:pPr>
              <a:defRPr/>
            </a:pPr>
            <a:r>
              <a:rPr lang="en-US" sz="2000" b="1" dirty="0">
                <a:solidFill>
                  <a:schemeClr val="tx2">
                    <a:lumMod val="10000"/>
                  </a:schemeClr>
                </a:solidFill>
                <a:latin typeface="Calibri" panose="020F0502020204030204" pitchFamily="34" charset="0"/>
                <a:cs typeface="Calibri" panose="020F0502020204030204" pitchFamily="34" charset="0"/>
              </a:rPr>
              <a:t>You don’t necessarily add value by showing your face during a narrated presentation.</a:t>
            </a:r>
          </a:p>
          <a:p>
            <a:pPr>
              <a:defRPr/>
            </a:pPr>
            <a:endParaRPr lang="en-US" sz="2000" b="1" dirty="0">
              <a:solidFill>
                <a:schemeClr val="tx2">
                  <a:lumMod val="10000"/>
                </a:schemeClr>
              </a:solidFill>
              <a:latin typeface="Calibri" panose="020F0502020204030204" pitchFamily="34" charset="0"/>
              <a:cs typeface="Calibri" panose="020F0502020204030204" pitchFamily="34" charset="0"/>
            </a:endParaRPr>
          </a:p>
          <a:p>
            <a:pPr>
              <a:defRPr/>
            </a:pPr>
            <a:r>
              <a:rPr lang="en-US" sz="2000" b="1" dirty="0">
                <a:solidFill>
                  <a:schemeClr val="tx2">
                    <a:lumMod val="10000"/>
                  </a:schemeClr>
                </a:solidFill>
                <a:latin typeface="Calibri" panose="020F0502020204030204" pitchFamily="34" charset="0"/>
                <a:cs typeface="Calibri" panose="020F0502020204030204" pitchFamily="34" charset="0"/>
              </a:rPr>
              <a:t>Avoid including a video of yourself during an asynchronous multimedia presentation containing pictures and words.</a:t>
            </a:r>
          </a:p>
          <a:p>
            <a:pPr>
              <a:defRPr/>
            </a:pPr>
            <a:r>
              <a:rPr lang="en-US" sz="2000" b="1" dirty="0">
                <a:solidFill>
                  <a:schemeClr val="tx2">
                    <a:lumMod val="10000"/>
                  </a:schemeClr>
                </a:solidFill>
                <a:latin typeface="Calibri" panose="020F0502020204030204" pitchFamily="34" charset="0"/>
                <a:cs typeface="Calibri" panose="020F0502020204030204" pitchFamily="34" charset="0"/>
              </a:rPr>
              <a:t>Consider including your face when:</a:t>
            </a:r>
          </a:p>
          <a:p>
            <a:pPr>
              <a:defRPr/>
            </a:pPr>
            <a:r>
              <a:rPr lang="en-US" sz="2000" b="1" dirty="0">
                <a:solidFill>
                  <a:schemeClr val="tx2">
                    <a:lumMod val="10000"/>
                  </a:schemeClr>
                </a:solidFill>
                <a:latin typeface="Calibri" panose="020F0502020204030204" pitchFamily="34" charset="0"/>
                <a:cs typeface="Calibri" panose="020F0502020204030204" pitchFamily="34" charset="0"/>
              </a:rPr>
              <a:t>There are no words or pictures.</a:t>
            </a:r>
          </a:p>
          <a:p>
            <a:pPr>
              <a:defRPr/>
            </a:pPr>
            <a:r>
              <a:rPr lang="en-US" sz="2000" b="1" dirty="0">
                <a:solidFill>
                  <a:schemeClr val="tx2">
                    <a:lumMod val="10000"/>
                  </a:schemeClr>
                </a:solidFill>
                <a:latin typeface="Calibri" panose="020F0502020204030204" pitchFamily="34" charset="0"/>
                <a:cs typeface="Calibri" panose="020F0502020204030204" pitchFamily="34" charset="0"/>
              </a:rPr>
              <a:t>You wish to establish instructor or social presence</a:t>
            </a:r>
          </a:p>
        </p:txBody>
      </p:sp>
      <p:pic>
        <p:nvPicPr>
          <p:cNvPr id="2" name="Picture 2">
            <a:extLst>
              <a:ext uri="{FF2B5EF4-FFF2-40B4-BE49-F238E27FC236}">
                <a16:creationId xmlns:a16="http://schemas.microsoft.com/office/drawing/2014/main" id="{2A0B7244-9D4F-A255-9A44-CCA5B027A81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7625" y="1385142"/>
            <a:ext cx="342900"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a:extLst>
              <a:ext uri="{FF2B5EF4-FFF2-40B4-BE49-F238E27FC236}">
                <a16:creationId xmlns:a16="http://schemas.microsoft.com/office/drawing/2014/main" id="{8CDD7534-8749-9851-EB0F-1BADE9FD98D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2188" y="3148759"/>
            <a:ext cx="5334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a:extLst>
              <a:ext uri="{FF2B5EF4-FFF2-40B4-BE49-F238E27FC236}">
                <a16:creationId xmlns:a16="http://schemas.microsoft.com/office/drawing/2014/main" id="{35499C99-378A-727F-60F0-FA4FAB5B805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0950" y="3811994"/>
            <a:ext cx="5334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2">
            <a:extLst>
              <a:ext uri="{FF2B5EF4-FFF2-40B4-BE49-F238E27FC236}">
                <a16:creationId xmlns:a16="http://schemas.microsoft.com/office/drawing/2014/main" id="{719A229C-381C-8D9B-0F7A-ECF6845BBEE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7250" y="2350653"/>
            <a:ext cx="342900"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10408640"/>
      </p:ext>
    </p:extLst>
  </p:cSld>
  <p:clrMapOvr>
    <a:masterClrMapping/>
  </p:clrMapOvr>
  <p:transition>
    <p:cut/>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4"/>
          <p:cNvSpPr txBox="1">
            <a:spLocks noGrp="1"/>
          </p:cNvSpPr>
          <p:nvPr>
            <p:ph type="title"/>
          </p:nvPr>
        </p:nvSpPr>
        <p:spPr>
          <a:xfrm>
            <a:off x="508000" y="816165"/>
            <a:ext cx="2380342" cy="33276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US" sz="2000" dirty="0"/>
              <a:t>Multimedia Development Equipment</a:t>
            </a:r>
            <a:endParaRPr sz="2000" dirty="0"/>
          </a:p>
        </p:txBody>
      </p:sp>
      <p:sp>
        <p:nvSpPr>
          <p:cNvPr id="69" name="Google Shape;69;p14"/>
          <p:cNvSpPr txBox="1">
            <a:spLocks noGrp="1"/>
          </p:cNvSpPr>
          <p:nvPr>
            <p:ph type="body" idx="1"/>
          </p:nvPr>
        </p:nvSpPr>
        <p:spPr>
          <a:xfrm>
            <a:off x="4015436" y="1046584"/>
            <a:ext cx="5004326" cy="4417652"/>
          </a:xfrm>
          <a:prstGeom prst="rect">
            <a:avLst/>
          </a:prstGeom>
        </p:spPr>
        <p:txBody>
          <a:bodyPr spcFirstLastPara="1" wrap="square" lIns="0" tIns="0" rIns="0" bIns="0" anchor="t" anchorCtr="0">
            <a:noAutofit/>
          </a:bodyPr>
          <a:lstStyle/>
          <a:p>
            <a:pPr algn="just" eaLnBrk="1" hangingPunct="1">
              <a:buFont typeface="Arial" charset="0"/>
              <a:buNone/>
              <a:defRPr/>
            </a:pPr>
            <a:endParaRPr lang="en-US" sz="1800" b="1" dirty="0">
              <a:solidFill>
                <a:schemeClr val="tx1">
                  <a:lumMod val="85000"/>
                  <a:lumOff val="15000"/>
                </a:schemeClr>
              </a:solidFill>
              <a:latin typeface="+mn-lt"/>
            </a:endParaRPr>
          </a:p>
          <a:p>
            <a:pPr algn="just" eaLnBrk="1" hangingPunct="1">
              <a:buFont typeface="Arial" charset="0"/>
              <a:buNone/>
              <a:defRPr/>
            </a:pPr>
            <a:r>
              <a:rPr lang="en-US" sz="1800" b="1" dirty="0">
                <a:solidFill>
                  <a:schemeClr val="tx2">
                    <a:lumMod val="10000"/>
                  </a:schemeClr>
                </a:solidFill>
                <a:latin typeface="+mn-lt"/>
              </a:rPr>
              <a:t>     Computer</a:t>
            </a:r>
          </a:p>
          <a:p>
            <a:pPr algn="just" eaLnBrk="1" hangingPunct="1">
              <a:buFont typeface="Arial" charset="0"/>
              <a:buNone/>
              <a:defRPr/>
            </a:pPr>
            <a:r>
              <a:rPr lang="en-US" sz="1800" b="1" dirty="0">
                <a:solidFill>
                  <a:schemeClr val="tx2">
                    <a:lumMod val="10000"/>
                  </a:schemeClr>
                </a:solidFill>
                <a:latin typeface="+mn-lt"/>
              </a:rPr>
              <a:t>	Smart Phones</a:t>
            </a:r>
          </a:p>
          <a:p>
            <a:pPr algn="just" eaLnBrk="1" hangingPunct="1">
              <a:buFont typeface="Arial" charset="0"/>
              <a:buNone/>
              <a:defRPr/>
            </a:pPr>
            <a:r>
              <a:rPr lang="en-US" b="1" dirty="0">
                <a:solidFill>
                  <a:schemeClr val="tx2">
                    <a:lumMod val="10000"/>
                  </a:schemeClr>
                </a:solidFill>
                <a:latin typeface="+mn-lt"/>
              </a:rPr>
              <a:t>	Digital Cameras</a:t>
            </a:r>
          </a:p>
          <a:p>
            <a:pPr algn="just" eaLnBrk="1" hangingPunct="1">
              <a:buFont typeface="Arial" charset="0"/>
              <a:buNone/>
              <a:defRPr/>
            </a:pPr>
            <a:r>
              <a:rPr lang="en-US" b="1" dirty="0">
                <a:solidFill>
                  <a:schemeClr val="tx2">
                    <a:lumMod val="10000"/>
                  </a:schemeClr>
                </a:solidFill>
                <a:latin typeface="+mn-lt"/>
              </a:rPr>
              <a:t>	Drone</a:t>
            </a:r>
          </a:p>
          <a:p>
            <a:pPr algn="just" eaLnBrk="1" hangingPunct="1">
              <a:buFont typeface="Arial" charset="0"/>
              <a:buNone/>
              <a:defRPr/>
            </a:pPr>
            <a:r>
              <a:rPr lang="en-US" b="1" dirty="0">
                <a:solidFill>
                  <a:schemeClr val="tx2">
                    <a:lumMod val="10000"/>
                  </a:schemeClr>
                </a:solidFill>
                <a:latin typeface="+mn-lt"/>
              </a:rPr>
              <a:t>	Scanners</a:t>
            </a:r>
          </a:p>
          <a:p>
            <a:pPr algn="just" eaLnBrk="1" hangingPunct="1">
              <a:buFont typeface="Arial" charset="0"/>
              <a:buNone/>
              <a:defRPr/>
            </a:pPr>
            <a:r>
              <a:rPr lang="en-US" b="1" dirty="0">
                <a:solidFill>
                  <a:schemeClr val="tx2">
                    <a:lumMod val="10000"/>
                  </a:schemeClr>
                </a:solidFill>
                <a:latin typeface="+mn-lt"/>
              </a:rPr>
              <a:t>	Web Cameras</a:t>
            </a:r>
          </a:p>
          <a:p>
            <a:pPr algn="just" eaLnBrk="1" hangingPunct="1">
              <a:buFont typeface="Arial" charset="0"/>
              <a:buNone/>
              <a:defRPr/>
            </a:pPr>
            <a:r>
              <a:rPr lang="en-US" b="1" dirty="0">
                <a:solidFill>
                  <a:schemeClr val="tx2">
                    <a:lumMod val="10000"/>
                  </a:schemeClr>
                </a:solidFill>
                <a:latin typeface="+mn-lt"/>
              </a:rPr>
              <a:t>	Software	</a:t>
            </a:r>
            <a:endParaRPr lang="en-US" sz="1800" b="1" dirty="0">
              <a:solidFill>
                <a:schemeClr val="tx2">
                  <a:lumMod val="10000"/>
                </a:schemeClr>
              </a:solidFill>
              <a:latin typeface="+mn-lt"/>
            </a:endParaRPr>
          </a:p>
          <a:p>
            <a:pPr algn="just" eaLnBrk="1" hangingPunct="1">
              <a:buFont typeface="Arial" charset="0"/>
              <a:buNone/>
              <a:defRPr/>
            </a:pPr>
            <a:r>
              <a:rPr lang="en-US" b="1" dirty="0">
                <a:solidFill>
                  <a:schemeClr val="tx2">
                    <a:lumMod val="10000"/>
                  </a:schemeClr>
                </a:solidFill>
                <a:latin typeface="+mn-lt"/>
              </a:rPr>
              <a:t>     </a:t>
            </a:r>
          </a:p>
          <a:p>
            <a:pPr algn="just" eaLnBrk="1" hangingPunct="1">
              <a:buFont typeface="Arial" charset="0"/>
              <a:buNone/>
              <a:defRPr/>
            </a:pPr>
            <a:r>
              <a:rPr lang="en-US" b="1" dirty="0">
                <a:solidFill>
                  <a:schemeClr val="tx2">
                    <a:lumMod val="10000"/>
                  </a:schemeClr>
                </a:solidFill>
                <a:latin typeface="+mn-lt"/>
              </a:rPr>
              <a:t>     </a:t>
            </a:r>
            <a:endParaRPr lang="en-US" sz="1800" b="1" dirty="0">
              <a:solidFill>
                <a:schemeClr val="tx1">
                  <a:lumMod val="85000"/>
                  <a:lumOff val="15000"/>
                </a:schemeClr>
              </a:solidFill>
              <a:latin typeface="+mn-lt"/>
            </a:endParaRPr>
          </a:p>
          <a:p>
            <a:pPr marL="171450" indent="-171450" algn="just">
              <a:lnSpc>
                <a:spcPct val="100000"/>
              </a:lnSpc>
              <a:spcBef>
                <a:spcPts val="0"/>
              </a:spcBef>
              <a:buClr>
                <a:schemeClr val="dk1"/>
              </a:buClr>
              <a:buSzPts val="1100"/>
            </a:pPr>
            <a:endParaRPr lang="en-MY" dirty="0">
              <a:solidFill>
                <a:srgbClr val="000000"/>
              </a:solidFill>
            </a:endParaRPr>
          </a:p>
          <a:p>
            <a:pPr marL="171450" indent="-171450" algn="just">
              <a:buClr>
                <a:schemeClr val="dk1"/>
              </a:buClr>
              <a:buSzPts val="1100"/>
            </a:pPr>
            <a:endParaRPr lang="en-MY" sz="1600" dirty="0">
              <a:solidFill>
                <a:srgbClr val="000000"/>
              </a:solidFill>
            </a:endParaRPr>
          </a:p>
          <a:p>
            <a:pPr marL="628650" lvl="1" indent="-171450" algn="just">
              <a:buClr>
                <a:schemeClr val="dk1"/>
              </a:buClr>
              <a:buSzPts val="1100"/>
            </a:pPr>
            <a:endParaRPr sz="2800" dirty="0">
              <a:solidFill>
                <a:srgbClr val="000000"/>
              </a:solidFill>
            </a:endParaRPr>
          </a:p>
        </p:txBody>
      </p:sp>
      <p:sp>
        <p:nvSpPr>
          <p:cNvPr id="71" name="Google Shape;71;p14"/>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39</a:t>
            </a:fld>
            <a:endParaRPr/>
          </a:p>
        </p:txBody>
      </p:sp>
      <p:pic>
        <p:nvPicPr>
          <p:cNvPr id="5" name="Picture 4">
            <a:extLst>
              <a:ext uri="{FF2B5EF4-FFF2-40B4-BE49-F238E27FC236}">
                <a16:creationId xmlns:a16="http://schemas.microsoft.com/office/drawing/2014/main" id="{A9A3AF76-3566-E89A-FFA2-2A12029FC2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42984" y="1451856"/>
            <a:ext cx="5334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a:extLst>
              <a:ext uri="{FF2B5EF4-FFF2-40B4-BE49-F238E27FC236}">
                <a16:creationId xmlns:a16="http://schemas.microsoft.com/office/drawing/2014/main" id="{083FA87F-7776-1E10-141C-CB6FA78EE7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42984" y="1808793"/>
            <a:ext cx="5334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a:extLst>
              <a:ext uri="{FF2B5EF4-FFF2-40B4-BE49-F238E27FC236}">
                <a16:creationId xmlns:a16="http://schemas.microsoft.com/office/drawing/2014/main" id="{742AE06A-5313-E93D-A7A5-1CD9E1E55F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8099" y="2137703"/>
            <a:ext cx="5334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a:extLst>
              <a:ext uri="{FF2B5EF4-FFF2-40B4-BE49-F238E27FC236}">
                <a16:creationId xmlns:a16="http://schemas.microsoft.com/office/drawing/2014/main" id="{A2565D2D-E68F-DA94-7A43-5F4E406C19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8099" y="2584238"/>
            <a:ext cx="5334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a:extLst>
              <a:ext uri="{FF2B5EF4-FFF2-40B4-BE49-F238E27FC236}">
                <a16:creationId xmlns:a16="http://schemas.microsoft.com/office/drawing/2014/main" id="{866E5AAA-BD16-07D5-F239-E257147612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01182" y="2962671"/>
            <a:ext cx="5334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a:extLst>
              <a:ext uri="{FF2B5EF4-FFF2-40B4-BE49-F238E27FC236}">
                <a16:creationId xmlns:a16="http://schemas.microsoft.com/office/drawing/2014/main" id="{10CCCD87-6B74-873A-852A-5558EAFCA2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8099" y="3359683"/>
            <a:ext cx="5334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7">
            <a:extLst>
              <a:ext uri="{FF2B5EF4-FFF2-40B4-BE49-F238E27FC236}">
                <a16:creationId xmlns:a16="http://schemas.microsoft.com/office/drawing/2014/main" id="{1312BB7A-716E-EF68-EE37-2EF58E20A8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67219" y="3738116"/>
            <a:ext cx="5334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8">
            <a:extLst>
              <a:ext uri="{FF2B5EF4-FFF2-40B4-BE49-F238E27FC236}">
                <a16:creationId xmlns:a16="http://schemas.microsoft.com/office/drawing/2014/main" id="{AD4C5FF5-5E0E-3C1F-384C-B2787264B1D2}"/>
              </a:ext>
            </a:extLst>
          </p:cNvPr>
          <p:cNvSpPr txBox="1"/>
          <p:nvPr/>
        </p:nvSpPr>
        <p:spPr>
          <a:xfrm>
            <a:off x="3842984" y="556282"/>
            <a:ext cx="5011308" cy="523220"/>
          </a:xfrm>
          <a:prstGeom prst="rect">
            <a:avLst/>
          </a:prstGeom>
          <a:noFill/>
        </p:spPr>
        <p:txBody>
          <a:bodyPr wrap="none" rtlCol="0">
            <a:spAutoFit/>
          </a:bodyPr>
          <a:lstStyle/>
          <a:p>
            <a:r>
              <a:rPr lang="en-US" b="1" dirty="0"/>
              <a:t>ACTIVITY : DISCUSS THE MULTIMEDIA DEVELOPMENT </a:t>
            </a:r>
          </a:p>
          <a:p>
            <a:r>
              <a:rPr lang="en-US" b="1" dirty="0"/>
              <a:t>EQUIPMENT IN A GROUP OF 3 OR 4 STUDENTS</a:t>
            </a:r>
            <a:endParaRPr lang="en-MY" b="1" dirty="0"/>
          </a:p>
        </p:txBody>
      </p:sp>
    </p:spTree>
    <p:extLst>
      <p:ext uri="{BB962C8B-B14F-4D97-AF65-F5344CB8AC3E}">
        <p14:creationId xmlns:p14="http://schemas.microsoft.com/office/powerpoint/2010/main" val="23715388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218" name="Group 7">
            <a:extLst>
              <a:ext uri="{FF2B5EF4-FFF2-40B4-BE49-F238E27FC236}">
                <a16:creationId xmlns:a16="http://schemas.microsoft.com/office/drawing/2014/main" id="{549F83A7-376B-5F49-EDDC-A774A235C4B0}"/>
              </a:ext>
            </a:extLst>
          </p:cNvPr>
          <p:cNvGrpSpPr>
            <a:grpSpLocks/>
          </p:cNvGrpSpPr>
          <p:nvPr/>
        </p:nvGrpSpPr>
        <p:grpSpPr bwMode="auto">
          <a:xfrm>
            <a:off x="714375" y="0"/>
            <a:ext cx="7715250" cy="5143500"/>
            <a:chOff x="0" y="0"/>
            <a:chExt cx="10287000" cy="6858000"/>
          </a:xfrm>
        </p:grpSpPr>
        <p:pic>
          <p:nvPicPr>
            <p:cNvPr id="9226" name="Picture 4">
              <a:extLst>
                <a:ext uri="{FF2B5EF4-FFF2-40B4-BE49-F238E27FC236}">
                  <a16:creationId xmlns:a16="http://schemas.microsoft.com/office/drawing/2014/main" id="{FBBCE6CB-C3C6-5936-061D-62EACC1DC2D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0287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9">
              <a:extLst>
                <a:ext uri="{FF2B5EF4-FFF2-40B4-BE49-F238E27FC236}">
                  <a16:creationId xmlns:a16="http://schemas.microsoft.com/office/drawing/2014/main" id="{4778B031-4EF5-7B26-1F23-1C4B5472D52C}"/>
                </a:ext>
              </a:extLst>
            </p:cNvPr>
            <p:cNvSpPr/>
            <p:nvPr/>
          </p:nvSpPr>
          <p:spPr>
            <a:xfrm>
              <a:off x="190500" y="152400"/>
              <a:ext cx="9906000" cy="6553200"/>
            </a:xfrm>
            <a:prstGeom prst="rect">
              <a:avLst/>
            </a:prstGeom>
            <a:solidFill>
              <a:schemeClr val="bg1">
                <a:lumMod val="85000"/>
                <a:alpha val="91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050" dirty="0"/>
            </a:p>
          </p:txBody>
        </p:sp>
      </p:grpSp>
      <p:sp>
        <p:nvSpPr>
          <p:cNvPr id="11" name="Rectangle 2">
            <a:extLst>
              <a:ext uri="{FF2B5EF4-FFF2-40B4-BE49-F238E27FC236}">
                <a16:creationId xmlns:a16="http://schemas.microsoft.com/office/drawing/2014/main" id="{65CF2B45-EC41-CDF4-ABD6-2E84DEB5F8A1}"/>
              </a:ext>
            </a:extLst>
          </p:cNvPr>
          <p:cNvSpPr txBox="1">
            <a:spLocks noChangeArrowheads="1"/>
          </p:cNvSpPr>
          <p:nvPr/>
        </p:nvSpPr>
        <p:spPr bwMode="auto">
          <a:xfrm>
            <a:off x="914400" y="171450"/>
            <a:ext cx="6915150" cy="514350"/>
          </a:xfrm>
          <a:prstGeom prst="rect">
            <a:avLst/>
          </a:prstGeom>
          <a:noFill/>
          <a:ln w="9525">
            <a:noFill/>
            <a:miter lim="800000"/>
            <a:headEnd/>
            <a:tailEnd/>
          </a:ln>
        </p:spPr>
        <p:txBody>
          <a:bodyPr anchor="ctr"/>
          <a:lstStyle/>
          <a:p>
            <a:pPr eaLnBrk="1" hangingPunct="1">
              <a:defRPr/>
            </a:pPr>
            <a:endParaRPr lang="en-US" sz="1050" dirty="0">
              <a:latin typeface="+mn-lt"/>
            </a:endParaRPr>
          </a:p>
        </p:txBody>
      </p:sp>
      <p:sp>
        <p:nvSpPr>
          <p:cNvPr id="21" name="TextBox 20">
            <a:extLst>
              <a:ext uri="{FF2B5EF4-FFF2-40B4-BE49-F238E27FC236}">
                <a16:creationId xmlns:a16="http://schemas.microsoft.com/office/drawing/2014/main" id="{22A29C69-AF4D-CC60-39BB-162453139409}"/>
              </a:ext>
            </a:extLst>
          </p:cNvPr>
          <p:cNvSpPr txBox="1"/>
          <p:nvPr/>
        </p:nvSpPr>
        <p:spPr>
          <a:xfrm>
            <a:off x="1600200" y="971551"/>
            <a:ext cx="6457950" cy="507831"/>
          </a:xfrm>
          <a:prstGeom prst="rect">
            <a:avLst/>
          </a:prstGeom>
          <a:noFill/>
        </p:spPr>
        <p:txBody>
          <a:bodyPr>
            <a:spAutoFit/>
          </a:bodyPr>
          <a:lstStyle/>
          <a:p>
            <a:pPr>
              <a:defRPr/>
            </a:pPr>
            <a:r>
              <a:rPr lang="en-US" sz="2700" b="1" dirty="0">
                <a:solidFill>
                  <a:schemeClr val="tx2">
                    <a:lumMod val="10000"/>
                  </a:schemeClr>
                </a:solidFill>
                <a:latin typeface="+mn-lt"/>
              </a:rPr>
              <a:t>Multimedia</a:t>
            </a:r>
          </a:p>
        </p:txBody>
      </p:sp>
      <p:pic>
        <p:nvPicPr>
          <p:cNvPr id="9221" name="Picture 4">
            <a:extLst>
              <a:ext uri="{FF2B5EF4-FFF2-40B4-BE49-F238E27FC236}">
                <a16:creationId xmlns:a16="http://schemas.microsoft.com/office/drawing/2014/main" id="{FF50BC26-752F-EF97-C5DF-654D3C9BE2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7300" y="1028700"/>
            <a:ext cx="4000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TextBox 22">
            <a:extLst>
              <a:ext uri="{FF2B5EF4-FFF2-40B4-BE49-F238E27FC236}">
                <a16:creationId xmlns:a16="http://schemas.microsoft.com/office/drawing/2014/main" id="{82E4AE03-06BF-6690-59E3-53BF219677F1}"/>
              </a:ext>
            </a:extLst>
          </p:cNvPr>
          <p:cNvSpPr txBox="1"/>
          <p:nvPr/>
        </p:nvSpPr>
        <p:spPr>
          <a:xfrm>
            <a:off x="2000250" y="1583532"/>
            <a:ext cx="6057900" cy="3185487"/>
          </a:xfrm>
          <a:prstGeom prst="rect">
            <a:avLst/>
          </a:prstGeom>
          <a:noFill/>
        </p:spPr>
        <p:txBody>
          <a:bodyPr>
            <a:spAutoFit/>
          </a:bodyPr>
          <a:lstStyle/>
          <a:p>
            <a:pPr>
              <a:defRPr/>
            </a:pPr>
            <a:r>
              <a:rPr lang="en-US" sz="2000" b="1" dirty="0">
                <a:solidFill>
                  <a:schemeClr val="tx2">
                    <a:lumMod val="10000"/>
                  </a:schemeClr>
                </a:solidFill>
                <a:latin typeface="Calibri" panose="020F0502020204030204" pitchFamily="34" charset="0"/>
                <a:cs typeface="Calibri" panose="020F0502020204030204" pitchFamily="34" charset="0"/>
              </a:rPr>
              <a:t>An integration of text, graphics, audio, animation and video in digital environment</a:t>
            </a:r>
          </a:p>
          <a:p>
            <a:pPr>
              <a:defRPr/>
            </a:pPr>
            <a:endParaRPr lang="en-US" sz="2000" b="1" dirty="0">
              <a:solidFill>
                <a:schemeClr val="tx2">
                  <a:lumMod val="10000"/>
                </a:schemeClr>
              </a:solidFill>
              <a:latin typeface="Calibri" panose="020F0502020204030204" pitchFamily="34" charset="0"/>
              <a:cs typeface="Calibri" panose="020F0502020204030204" pitchFamily="34" charset="0"/>
            </a:endParaRPr>
          </a:p>
          <a:p>
            <a:pPr>
              <a:defRPr/>
            </a:pPr>
            <a:r>
              <a:rPr lang="en-US" sz="2000" b="1" dirty="0">
                <a:solidFill>
                  <a:schemeClr val="tx2">
                    <a:lumMod val="10000"/>
                  </a:schemeClr>
                </a:solidFill>
                <a:latin typeface="Calibri" panose="020F0502020204030204" pitchFamily="34" charset="0"/>
                <a:cs typeface="Calibri" panose="020F0502020204030204" pitchFamily="34" charset="0"/>
              </a:rPr>
              <a:t>The seamless integration of data, text, image of all kinds and sound within a single digital environment</a:t>
            </a:r>
          </a:p>
          <a:p>
            <a:pPr>
              <a:defRPr/>
            </a:pPr>
            <a:endParaRPr lang="en-US" sz="2000" b="1" dirty="0">
              <a:solidFill>
                <a:schemeClr val="tx2">
                  <a:lumMod val="10000"/>
                </a:schemeClr>
              </a:solidFill>
              <a:latin typeface="Calibri" panose="020F0502020204030204" pitchFamily="34" charset="0"/>
              <a:cs typeface="Calibri" panose="020F0502020204030204" pitchFamily="34" charset="0"/>
            </a:endParaRPr>
          </a:p>
          <a:p>
            <a:pPr lvl="1">
              <a:defRPr/>
            </a:pPr>
            <a:r>
              <a:rPr lang="en-US" sz="2000" b="1" dirty="0">
                <a:solidFill>
                  <a:schemeClr val="tx2">
                    <a:lumMod val="10000"/>
                  </a:schemeClr>
                </a:solidFill>
                <a:latin typeface="Calibri" panose="020F0502020204030204" pitchFamily="34" charset="0"/>
                <a:cs typeface="Calibri" panose="020F0502020204030204" pitchFamily="34" charset="0"/>
              </a:rPr>
              <a:t>The use of computer to present and combine text, graphics, audio and video with links and tools that let user navigate, interact, create and communicate</a:t>
            </a:r>
          </a:p>
          <a:p>
            <a:pPr>
              <a:defRPr/>
            </a:pPr>
            <a:endParaRPr lang="en-US" sz="1050" b="1" dirty="0">
              <a:solidFill>
                <a:schemeClr val="tx1">
                  <a:lumMod val="85000"/>
                  <a:lumOff val="15000"/>
                </a:schemeClr>
              </a:solidFill>
              <a:latin typeface="+mn-lt"/>
            </a:endParaRPr>
          </a:p>
          <a:p>
            <a:pPr>
              <a:defRPr/>
            </a:pPr>
            <a:endParaRPr lang="en-US" sz="1050" dirty="0"/>
          </a:p>
        </p:txBody>
      </p:sp>
      <p:pic>
        <p:nvPicPr>
          <p:cNvPr id="9223" name="Picture 2">
            <a:extLst>
              <a:ext uri="{FF2B5EF4-FFF2-40B4-BE49-F238E27FC236}">
                <a16:creationId xmlns:a16="http://schemas.microsoft.com/office/drawing/2014/main" id="{167DAA73-2158-EB09-67F6-3BF1D5D459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57350" y="1543050"/>
            <a:ext cx="342900"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24" name="Picture 2">
            <a:extLst>
              <a:ext uri="{FF2B5EF4-FFF2-40B4-BE49-F238E27FC236}">
                <a16:creationId xmlns:a16="http://schemas.microsoft.com/office/drawing/2014/main" id="{40422CE3-EDB5-FC9D-D419-B2BAEB1DB1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57350" y="2571750"/>
            <a:ext cx="342900"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25" name="Picture 2">
            <a:extLst>
              <a:ext uri="{FF2B5EF4-FFF2-40B4-BE49-F238E27FC236}">
                <a16:creationId xmlns:a16="http://schemas.microsoft.com/office/drawing/2014/main" id="{6AFFDDBF-6E2A-8CBD-EBED-54988AFC16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14500" y="3445668"/>
            <a:ext cx="342900"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cut/>
  </p:transition>
</p:sld>
</file>

<file path=ppt/slides/slide40.xml><?xml version="1.0" encoding="utf-8"?>
<p:sld xmlns:a="http://schemas.openxmlformats.org/drawingml/2006/main" xmlns:r="http://schemas.openxmlformats.org/officeDocument/2006/relationships" xmlns:p="http://schemas.openxmlformats.org/presentationml/2006/main">
  <p:cSld>
    <p:bg>
      <p:bgPr>
        <a:gradFill>
          <a:gsLst>
            <a:gs pos="0">
              <a:srgbClr val="00B050"/>
            </a:gs>
            <a:gs pos="100000">
              <a:srgbClr val="FFD900"/>
            </a:gs>
          </a:gsLst>
          <a:lin ang="5400700" scaled="0"/>
        </a:gradFill>
        <a:effectLst/>
      </p:bgPr>
    </p:bg>
    <p:spTree>
      <p:nvGrpSpPr>
        <p:cNvPr id="1" name="Shape 300"/>
        <p:cNvGrpSpPr/>
        <p:nvPr/>
      </p:nvGrpSpPr>
      <p:grpSpPr>
        <a:xfrm>
          <a:off x="0" y="0"/>
          <a:ext cx="0" cy="0"/>
          <a:chOff x="0" y="0"/>
          <a:chExt cx="0" cy="0"/>
        </a:xfrm>
      </p:grpSpPr>
      <p:sp>
        <p:nvSpPr>
          <p:cNvPr id="301" name="Google Shape;301;p35"/>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40</a:t>
            </a:fld>
            <a:endParaRPr/>
          </a:p>
        </p:txBody>
      </p:sp>
      <p:sp>
        <p:nvSpPr>
          <p:cNvPr id="302" name="Google Shape;302;p35"/>
          <p:cNvSpPr txBox="1">
            <a:spLocks noGrp="1"/>
          </p:cNvSpPr>
          <p:nvPr>
            <p:ph type="ctrTitle" idx="4294967295"/>
          </p:nvPr>
        </p:nvSpPr>
        <p:spPr>
          <a:xfrm>
            <a:off x="723300" y="1792375"/>
            <a:ext cx="7697400" cy="11598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sz="3600" dirty="0">
                <a:solidFill>
                  <a:srgbClr val="CC3300"/>
                </a:solidFill>
              </a:rPr>
              <a:t>The End of Chapter 1</a:t>
            </a:r>
            <a:endParaRPr sz="3600" dirty="0">
              <a:solidFill>
                <a:srgbClr val="CC3300"/>
              </a:solidFill>
            </a:endParaRPr>
          </a:p>
        </p:txBody>
      </p:sp>
      <p:sp>
        <p:nvSpPr>
          <p:cNvPr id="303" name="Google Shape;303;p35"/>
          <p:cNvSpPr txBox="1">
            <a:spLocks noGrp="1"/>
          </p:cNvSpPr>
          <p:nvPr>
            <p:ph type="subTitle" idx="4294967295"/>
          </p:nvPr>
        </p:nvSpPr>
        <p:spPr>
          <a:xfrm>
            <a:off x="2594344" y="2952175"/>
            <a:ext cx="4260112" cy="1305900"/>
          </a:xfrm>
          <a:prstGeom prst="rect">
            <a:avLst/>
          </a:prstGeom>
        </p:spPr>
        <p:txBody>
          <a:bodyPr spcFirstLastPara="1" wrap="square" lIns="0" tIns="0" rIns="0" bIns="0" anchor="t" anchorCtr="0">
            <a:noAutofit/>
          </a:bodyPr>
          <a:lstStyle/>
          <a:p>
            <a:pPr marL="0" lvl="0" indent="0" algn="r" rtl="0">
              <a:spcBef>
                <a:spcPts val="0"/>
              </a:spcBef>
              <a:spcAft>
                <a:spcPts val="0"/>
              </a:spcAft>
              <a:buClr>
                <a:schemeClr val="dk1"/>
              </a:buClr>
              <a:buSzPts val="1100"/>
              <a:buFont typeface="Arial"/>
              <a:buNone/>
            </a:pPr>
            <a:r>
              <a:rPr lang="en-MY" sz="1200" b="1" dirty="0">
                <a:solidFill>
                  <a:srgbClr val="FFFFFF"/>
                </a:solidFill>
                <a:hlinkClick r:id="rId3"/>
              </a:rPr>
              <a:t>akmalfaiz@uitm.edu.my</a:t>
            </a:r>
            <a:r>
              <a:rPr lang="en-MY" sz="1200" b="1" dirty="0">
                <a:solidFill>
                  <a:srgbClr val="FFFFFF"/>
                </a:solidFill>
              </a:rPr>
              <a:t> </a:t>
            </a:r>
          </a:p>
          <a:p>
            <a:pPr marL="0" lvl="0" indent="0" algn="r" rtl="0">
              <a:spcBef>
                <a:spcPts val="0"/>
              </a:spcBef>
              <a:spcAft>
                <a:spcPts val="0"/>
              </a:spcAft>
              <a:buClr>
                <a:schemeClr val="dk1"/>
              </a:buClr>
              <a:buSzPts val="1100"/>
              <a:buFont typeface="Arial"/>
              <a:buNone/>
            </a:pPr>
            <a:r>
              <a:rPr lang="en-MY" sz="1200" b="1" dirty="0">
                <a:solidFill>
                  <a:srgbClr val="FFFFFF"/>
                </a:solidFill>
              </a:rPr>
              <a:t>School of Information Science, </a:t>
            </a:r>
          </a:p>
          <a:p>
            <a:pPr marL="0" lvl="0" indent="0" algn="r" rtl="0">
              <a:spcBef>
                <a:spcPts val="0"/>
              </a:spcBef>
              <a:spcAft>
                <a:spcPts val="0"/>
              </a:spcAft>
              <a:buClr>
                <a:schemeClr val="dk1"/>
              </a:buClr>
              <a:buSzPts val="1100"/>
              <a:buFont typeface="Arial"/>
              <a:buNone/>
            </a:pPr>
            <a:r>
              <a:rPr lang="en-MY" sz="1200" b="1" dirty="0">
                <a:solidFill>
                  <a:srgbClr val="FFFFFF"/>
                </a:solidFill>
              </a:rPr>
              <a:t>College of Computing, Informatics and Mathematics</a:t>
            </a:r>
          </a:p>
          <a:p>
            <a:pPr marL="0" lvl="0" indent="0" algn="r" rtl="0">
              <a:spcBef>
                <a:spcPts val="0"/>
              </a:spcBef>
              <a:spcAft>
                <a:spcPts val="0"/>
              </a:spcAft>
              <a:buClr>
                <a:schemeClr val="dk1"/>
              </a:buClr>
              <a:buSzPts val="1100"/>
              <a:buFont typeface="Arial"/>
              <a:buNone/>
            </a:pPr>
            <a:r>
              <a:rPr lang="en-MY" sz="1200" b="1" dirty="0" err="1">
                <a:solidFill>
                  <a:srgbClr val="FFFFFF"/>
                </a:solidFill>
              </a:rPr>
              <a:t>Universiti</a:t>
            </a:r>
            <a:r>
              <a:rPr lang="en-MY" sz="1200" b="1" dirty="0">
                <a:solidFill>
                  <a:srgbClr val="FFFFFF"/>
                </a:solidFill>
              </a:rPr>
              <a:t> </a:t>
            </a:r>
            <a:r>
              <a:rPr lang="en-MY" sz="1200" b="1" dirty="0" err="1">
                <a:solidFill>
                  <a:srgbClr val="FFFFFF"/>
                </a:solidFill>
              </a:rPr>
              <a:t>Teknologi</a:t>
            </a:r>
            <a:r>
              <a:rPr lang="en-MY" sz="1200" b="1" dirty="0">
                <a:solidFill>
                  <a:srgbClr val="FFFFFF"/>
                </a:solidFill>
              </a:rPr>
              <a:t> MARA (UiTM)</a:t>
            </a:r>
          </a:p>
        </p:txBody>
      </p:sp>
    </p:spTree>
    <p:extLst>
      <p:ext uri="{BB962C8B-B14F-4D97-AF65-F5344CB8AC3E}">
        <p14:creationId xmlns:p14="http://schemas.microsoft.com/office/powerpoint/2010/main" val="2382099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42" name="Group 7">
            <a:extLst>
              <a:ext uri="{FF2B5EF4-FFF2-40B4-BE49-F238E27FC236}">
                <a16:creationId xmlns:a16="http://schemas.microsoft.com/office/drawing/2014/main" id="{6FE99481-79E4-CF43-36DD-C80CD68463C9}"/>
              </a:ext>
            </a:extLst>
          </p:cNvPr>
          <p:cNvGrpSpPr>
            <a:grpSpLocks/>
          </p:cNvGrpSpPr>
          <p:nvPr/>
        </p:nvGrpSpPr>
        <p:grpSpPr bwMode="auto">
          <a:xfrm>
            <a:off x="714375" y="0"/>
            <a:ext cx="7715250" cy="5143500"/>
            <a:chOff x="0" y="0"/>
            <a:chExt cx="10287000" cy="6858000"/>
          </a:xfrm>
        </p:grpSpPr>
        <p:pic>
          <p:nvPicPr>
            <p:cNvPr id="10249" name="Picture 4">
              <a:extLst>
                <a:ext uri="{FF2B5EF4-FFF2-40B4-BE49-F238E27FC236}">
                  <a16:creationId xmlns:a16="http://schemas.microsoft.com/office/drawing/2014/main" id="{F59F0354-7099-5C7A-A1D7-C6C216A991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0287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9">
              <a:extLst>
                <a:ext uri="{FF2B5EF4-FFF2-40B4-BE49-F238E27FC236}">
                  <a16:creationId xmlns:a16="http://schemas.microsoft.com/office/drawing/2014/main" id="{C357E44E-73D3-B1F0-7A5D-566DFC0834F0}"/>
                </a:ext>
              </a:extLst>
            </p:cNvPr>
            <p:cNvSpPr/>
            <p:nvPr/>
          </p:nvSpPr>
          <p:spPr>
            <a:xfrm>
              <a:off x="190500" y="152400"/>
              <a:ext cx="9906000" cy="6553200"/>
            </a:xfrm>
            <a:prstGeom prst="rect">
              <a:avLst/>
            </a:prstGeom>
            <a:solidFill>
              <a:schemeClr val="bg1">
                <a:lumMod val="85000"/>
                <a:alpha val="91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050" dirty="0"/>
            </a:p>
          </p:txBody>
        </p:sp>
      </p:grpSp>
      <p:sp>
        <p:nvSpPr>
          <p:cNvPr id="21" name="TextBox 20">
            <a:extLst>
              <a:ext uri="{FF2B5EF4-FFF2-40B4-BE49-F238E27FC236}">
                <a16:creationId xmlns:a16="http://schemas.microsoft.com/office/drawing/2014/main" id="{061F628B-9658-3F29-6401-C171AC0896B9}"/>
              </a:ext>
            </a:extLst>
          </p:cNvPr>
          <p:cNvSpPr txBox="1"/>
          <p:nvPr/>
        </p:nvSpPr>
        <p:spPr>
          <a:xfrm>
            <a:off x="1600200" y="971551"/>
            <a:ext cx="6457950" cy="507831"/>
          </a:xfrm>
          <a:prstGeom prst="rect">
            <a:avLst/>
          </a:prstGeom>
          <a:noFill/>
        </p:spPr>
        <p:txBody>
          <a:bodyPr>
            <a:spAutoFit/>
          </a:bodyPr>
          <a:lstStyle/>
          <a:p>
            <a:pPr>
              <a:defRPr/>
            </a:pPr>
            <a:r>
              <a:rPr lang="en-US" sz="2700" b="1" dirty="0">
                <a:solidFill>
                  <a:schemeClr val="tx2">
                    <a:lumMod val="10000"/>
                  </a:schemeClr>
                </a:solidFill>
                <a:latin typeface="+mn-lt"/>
              </a:rPr>
              <a:t>Interactive Multimedia</a:t>
            </a:r>
          </a:p>
        </p:txBody>
      </p:sp>
      <p:pic>
        <p:nvPicPr>
          <p:cNvPr id="10245" name="Picture 4">
            <a:extLst>
              <a:ext uri="{FF2B5EF4-FFF2-40B4-BE49-F238E27FC236}">
                <a16:creationId xmlns:a16="http://schemas.microsoft.com/office/drawing/2014/main" id="{A9BE372A-9280-A55F-E583-E16D9E93C4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7300" y="1028700"/>
            <a:ext cx="4000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TextBox 22">
            <a:extLst>
              <a:ext uri="{FF2B5EF4-FFF2-40B4-BE49-F238E27FC236}">
                <a16:creationId xmlns:a16="http://schemas.microsoft.com/office/drawing/2014/main" id="{3D61426C-0EE3-DF42-C813-5E174A18AFBF}"/>
              </a:ext>
            </a:extLst>
          </p:cNvPr>
          <p:cNvSpPr txBox="1"/>
          <p:nvPr/>
        </p:nvSpPr>
        <p:spPr>
          <a:xfrm>
            <a:off x="2000250" y="1583531"/>
            <a:ext cx="6057900" cy="646331"/>
          </a:xfrm>
          <a:prstGeom prst="rect">
            <a:avLst/>
          </a:prstGeom>
          <a:noFill/>
        </p:spPr>
        <p:txBody>
          <a:bodyPr>
            <a:spAutoFit/>
          </a:bodyPr>
          <a:lstStyle/>
          <a:p>
            <a:pPr>
              <a:defRPr/>
            </a:pPr>
            <a:r>
              <a:rPr lang="en-US" sz="1800" b="1" dirty="0">
                <a:solidFill>
                  <a:schemeClr val="tx2">
                    <a:lumMod val="10000"/>
                  </a:schemeClr>
                </a:solidFill>
                <a:latin typeface="+mn-lt"/>
              </a:rPr>
              <a:t>The multimedia that allow users to browse forward and backward or control on their own</a:t>
            </a:r>
            <a:r>
              <a:rPr lang="en-US" sz="1050" b="1" dirty="0">
                <a:solidFill>
                  <a:schemeClr val="tx1">
                    <a:lumMod val="85000"/>
                    <a:lumOff val="15000"/>
                  </a:schemeClr>
                </a:solidFill>
                <a:latin typeface="+mn-lt"/>
              </a:rPr>
              <a:t>.</a:t>
            </a:r>
          </a:p>
        </p:txBody>
      </p:sp>
      <p:pic>
        <p:nvPicPr>
          <p:cNvPr id="10247" name="Picture 2">
            <a:extLst>
              <a:ext uri="{FF2B5EF4-FFF2-40B4-BE49-F238E27FC236}">
                <a16:creationId xmlns:a16="http://schemas.microsoft.com/office/drawing/2014/main" id="{3AE9F740-C99F-7D27-C8D8-1A5FA0A8F6E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57350" y="1543050"/>
            <a:ext cx="342900"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162" name="Picture 2" descr="F:\Academics\IMD153\New graphic for slides\misch\hrc-vegas-rock-wall.jpg">
            <a:extLst>
              <a:ext uri="{FF2B5EF4-FFF2-40B4-BE49-F238E27FC236}">
                <a16:creationId xmlns:a16="http://schemas.microsoft.com/office/drawing/2014/main" id="{CD40DC2E-2FDB-DF5D-BE7C-9934FF5D06DB}"/>
              </a:ext>
            </a:extLst>
          </p:cNvPr>
          <p:cNvPicPr>
            <a:picLocks noChangeAspect="1" noChangeArrowheads="1"/>
          </p:cNvPicPr>
          <p:nvPr/>
        </p:nvPicPr>
        <p:blipFill>
          <a:blip r:embed="rId5"/>
          <a:srcRect/>
          <a:stretch>
            <a:fillRect/>
          </a:stretch>
        </p:blipFill>
        <p:spPr bwMode="auto">
          <a:xfrm>
            <a:off x="2114550" y="2286001"/>
            <a:ext cx="3886200" cy="2441972"/>
          </a:xfrm>
          <a:prstGeom prst="rect">
            <a:avLst/>
          </a:prstGeom>
          <a:ln>
            <a:noFill/>
          </a:ln>
          <a:effectLst>
            <a:outerShdw blurRad="292100" dist="139700" dir="2700000" algn="tl" rotWithShape="0">
              <a:srgbClr val="333333">
                <a:alpha val="65000"/>
              </a:srgbClr>
            </a:outerShdw>
          </a:effectLst>
        </p:spPr>
      </p:pic>
    </p:spTree>
  </p:cSld>
  <p:clrMapOvr>
    <a:masterClrMapping/>
  </p:clrMapOvr>
  <p:transition>
    <p:cut/>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266" name="Group 7">
            <a:extLst>
              <a:ext uri="{FF2B5EF4-FFF2-40B4-BE49-F238E27FC236}">
                <a16:creationId xmlns:a16="http://schemas.microsoft.com/office/drawing/2014/main" id="{09811537-F4F8-5877-0E95-0772D992917A}"/>
              </a:ext>
            </a:extLst>
          </p:cNvPr>
          <p:cNvGrpSpPr>
            <a:grpSpLocks/>
          </p:cNvGrpSpPr>
          <p:nvPr/>
        </p:nvGrpSpPr>
        <p:grpSpPr bwMode="auto">
          <a:xfrm>
            <a:off x="714375" y="0"/>
            <a:ext cx="7715250" cy="5143500"/>
            <a:chOff x="0" y="0"/>
            <a:chExt cx="10287000" cy="6858000"/>
          </a:xfrm>
        </p:grpSpPr>
        <p:pic>
          <p:nvPicPr>
            <p:cNvPr id="11273" name="Picture 4">
              <a:extLst>
                <a:ext uri="{FF2B5EF4-FFF2-40B4-BE49-F238E27FC236}">
                  <a16:creationId xmlns:a16="http://schemas.microsoft.com/office/drawing/2014/main" id="{B58913F5-EDC6-6697-CC6D-59B36FEB83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0287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9">
              <a:extLst>
                <a:ext uri="{FF2B5EF4-FFF2-40B4-BE49-F238E27FC236}">
                  <a16:creationId xmlns:a16="http://schemas.microsoft.com/office/drawing/2014/main" id="{080A0ACD-1924-246A-D26D-533FF381AA7A}"/>
                </a:ext>
              </a:extLst>
            </p:cNvPr>
            <p:cNvSpPr/>
            <p:nvPr/>
          </p:nvSpPr>
          <p:spPr>
            <a:xfrm>
              <a:off x="190500" y="152400"/>
              <a:ext cx="9906000" cy="6553200"/>
            </a:xfrm>
            <a:prstGeom prst="rect">
              <a:avLst/>
            </a:prstGeom>
            <a:solidFill>
              <a:schemeClr val="bg1">
                <a:lumMod val="85000"/>
                <a:alpha val="91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050" dirty="0"/>
            </a:p>
          </p:txBody>
        </p:sp>
      </p:grpSp>
      <p:sp>
        <p:nvSpPr>
          <p:cNvPr id="21" name="TextBox 20">
            <a:extLst>
              <a:ext uri="{FF2B5EF4-FFF2-40B4-BE49-F238E27FC236}">
                <a16:creationId xmlns:a16="http://schemas.microsoft.com/office/drawing/2014/main" id="{1A1639DE-7EB5-D7CB-8F7C-CEB5A8EAD194}"/>
              </a:ext>
            </a:extLst>
          </p:cNvPr>
          <p:cNvSpPr txBox="1"/>
          <p:nvPr/>
        </p:nvSpPr>
        <p:spPr>
          <a:xfrm>
            <a:off x="1600200" y="971551"/>
            <a:ext cx="6457950" cy="507831"/>
          </a:xfrm>
          <a:prstGeom prst="rect">
            <a:avLst/>
          </a:prstGeom>
          <a:noFill/>
        </p:spPr>
        <p:txBody>
          <a:bodyPr>
            <a:spAutoFit/>
          </a:bodyPr>
          <a:lstStyle/>
          <a:p>
            <a:pPr>
              <a:defRPr/>
            </a:pPr>
            <a:r>
              <a:rPr lang="en-US" sz="2700" b="1" dirty="0">
                <a:solidFill>
                  <a:schemeClr val="tx2">
                    <a:lumMod val="10000"/>
                  </a:schemeClr>
                </a:solidFill>
                <a:latin typeface="+mn-lt"/>
              </a:rPr>
              <a:t>Multimedia Developer</a:t>
            </a:r>
          </a:p>
        </p:txBody>
      </p:sp>
      <p:pic>
        <p:nvPicPr>
          <p:cNvPr id="11269" name="Picture 4">
            <a:extLst>
              <a:ext uri="{FF2B5EF4-FFF2-40B4-BE49-F238E27FC236}">
                <a16:creationId xmlns:a16="http://schemas.microsoft.com/office/drawing/2014/main" id="{3B966742-E8A5-285A-9D9E-5933F8327E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7300" y="1028700"/>
            <a:ext cx="4000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TextBox 22">
            <a:extLst>
              <a:ext uri="{FF2B5EF4-FFF2-40B4-BE49-F238E27FC236}">
                <a16:creationId xmlns:a16="http://schemas.microsoft.com/office/drawing/2014/main" id="{EE540226-C2B3-F467-EF8A-529A6F80BB4D}"/>
              </a:ext>
            </a:extLst>
          </p:cNvPr>
          <p:cNvSpPr txBox="1"/>
          <p:nvPr/>
        </p:nvSpPr>
        <p:spPr>
          <a:xfrm>
            <a:off x="2000250" y="1583531"/>
            <a:ext cx="6057900" cy="584775"/>
          </a:xfrm>
          <a:prstGeom prst="rect">
            <a:avLst/>
          </a:prstGeom>
          <a:noFill/>
        </p:spPr>
        <p:txBody>
          <a:bodyPr>
            <a:spAutoFit/>
          </a:bodyPr>
          <a:lstStyle/>
          <a:p>
            <a:pPr>
              <a:defRPr/>
            </a:pPr>
            <a:r>
              <a:rPr lang="en-US" sz="1600" b="1" dirty="0">
                <a:solidFill>
                  <a:schemeClr val="tx2">
                    <a:lumMod val="10000"/>
                  </a:schemeClr>
                </a:solidFill>
                <a:latin typeface="+mn-lt"/>
              </a:rPr>
              <a:t>The parties that are responsible in integrating multimedia elements to becoming a useful presentation</a:t>
            </a:r>
          </a:p>
        </p:txBody>
      </p:sp>
      <p:pic>
        <p:nvPicPr>
          <p:cNvPr id="11271" name="Picture 2">
            <a:extLst>
              <a:ext uri="{FF2B5EF4-FFF2-40B4-BE49-F238E27FC236}">
                <a16:creationId xmlns:a16="http://schemas.microsoft.com/office/drawing/2014/main" id="{58A50CDD-9CDA-0667-2435-101BDA41A4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57350" y="1543050"/>
            <a:ext cx="342900"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3186" name="Picture 2" descr="F:\Academics\IMD153\New graphic for slides\misch\Meeting.jpg">
            <a:extLst>
              <a:ext uri="{FF2B5EF4-FFF2-40B4-BE49-F238E27FC236}">
                <a16:creationId xmlns:a16="http://schemas.microsoft.com/office/drawing/2014/main" id="{549314FE-025F-28AB-F51A-96F97574BFBE}"/>
              </a:ext>
            </a:extLst>
          </p:cNvPr>
          <p:cNvPicPr>
            <a:picLocks noChangeAspect="1" noChangeArrowheads="1"/>
          </p:cNvPicPr>
          <p:nvPr/>
        </p:nvPicPr>
        <p:blipFill>
          <a:blip r:embed="rId5"/>
          <a:srcRect t="4040" b="7071"/>
          <a:stretch>
            <a:fillRect/>
          </a:stretch>
        </p:blipFill>
        <p:spPr bwMode="auto">
          <a:xfrm>
            <a:off x="2114550" y="2228850"/>
            <a:ext cx="3771900" cy="2514600"/>
          </a:xfrm>
          <a:prstGeom prst="rect">
            <a:avLst/>
          </a:prstGeom>
          <a:ln>
            <a:noFill/>
          </a:ln>
          <a:effectLst>
            <a:outerShdw blurRad="292100" dist="139700" dir="2700000" algn="tl" rotWithShape="0">
              <a:srgbClr val="333333">
                <a:alpha val="65000"/>
              </a:srgbClr>
            </a:outerShdw>
          </a:effectLst>
        </p:spPr>
      </p:pic>
    </p:spTree>
  </p:cSld>
  <p:clrMapOvr>
    <a:masterClrMapping/>
  </p:clrMapOvr>
  <p:transition>
    <p:cut/>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290" name="Group 7">
            <a:extLst>
              <a:ext uri="{FF2B5EF4-FFF2-40B4-BE49-F238E27FC236}">
                <a16:creationId xmlns:a16="http://schemas.microsoft.com/office/drawing/2014/main" id="{BF2998B2-934F-49A3-9AA9-A09B70955DBD}"/>
              </a:ext>
            </a:extLst>
          </p:cNvPr>
          <p:cNvGrpSpPr>
            <a:grpSpLocks/>
          </p:cNvGrpSpPr>
          <p:nvPr/>
        </p:nvGrpSpPr>
        <p:grpSpPr bwMode="auto">
          <a:xfrm>
            <a:off x="714375" y="0"/>
            <a:ext cx="7715250" cy="5143500"/>
            <a:chOff x="0" y="0"/>
            <a:chExt cx="10287000" cy="6858000"/>
          </a:xfrm>
        </p:grpSpPr>
        <p:pic>
          <p:nvPicPr>
            <p:cNvPr id="12297" name="Picture 4">
              <a:extLst>
                <a:ext uri="{FF2B5EF4-FFF2-40B4-BE49-F238E27FC236}">
                  <a16:creationId xmlns:a16="http://schemas.microsoft.com/office/drawing/2014/main" id="{4A449656-259A-0A86-44B5-6A0696E3D9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0287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9">
              <a:extLst>
                <a:ext uri="{FF2B5EF4-FFF2-40B4-BE49-F238E27FC236}">
                  <a16:creationId xmlns:a16="http://schemas.microsoft.com/office/drawing/2014/main" id="{589EC1E3-C730-395C-356F-24B156E4F1AE}"/>
                </a:ext>
              </a:extLst>
            </p:cNvPr>
            <p:cNvSpPr/>
            <p:nvPr/>
          </p:nvSpPr>
          <p:spPr>
            <a:xfrm>
              <a:off x="190500" y="152400"/>
              <a:ext cx="9906000" cy="6553200"/>
            </a:xfrm>
            <a:prstGeom prst="rect">
              <a:avLst/>
            </a:prstGeom>
            <a:solidFill>
              <a:schemeClr val="bg1">
                <a:lumMod val="85000"/>
                <a:alpha val="91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050" dirty="0"/>
            </a:p>
          </p:txBody>
        </p:sp>
      </p:grpSp>
      <p:sp>
        <p:nvSpPr>
          <p:cNvPr id="21" name="TextBox 20">
            <a:extLst>
              <a:ext uri="{FF2B5EF4-FFF2-40B4-BE49-F238E27FC236}">
                <a16:creationId xmlns:a16="http://schemas.microsoft.com/office/drawing/2014/main" id="{5F05F6A9-4C21-E509-3576-272AC8ECE183}"/>
              </a:ext>
            </a:extLst>
          </p:cNvPr>
          <p:cNvSpPr txBox="1"/>
          <p:nvPr/>
        </p:nvSpPr>
        <p:spPr>
          <a:xfrm>
            <a:off x="1600200" y="971551"/>
            <a:ext cx="6457950" cy="507831"/>
          </a:xfrm>
          <a:prstGeom prst="rect">
            <a:avLst/>
          </a:prstGeom>
          <a:noFill/>
        </p:spPr>
        <p:txBody>
          <a:bodyPr>
            <a:spAutoFit/>
          </a:bodyPr>
          <a:lstStyle/>
          <a:p>
            <a:pPr>
              <a:defRPr/>
            </a:pPr>
            <a:r>
              <a:rPr lang="en-US" sz="2700" b="1" dirty="0">
                <a:solidFill>
                  <a:schemeClr val="tx2">
                    <a:lumMod val="10000"/>
                  </a:schemeClr>
                </a:solidFill>
                <a:latin typeface="+mn-lt"/>
              </a:rPr>
              <a:t>Multimedia Project</a:t>
            </a:r>
          </a:p>
        </p:txBody>
      </p:sp>
      <p:pic>
        <p:nvPicPr>
          <p:cNvPr id="12293" name="Picture 4">
            <a:extLst>
              <a:ext uri="{FF2B5EF4-FFF2-40B4-BE49-F238E27FC236}">
                <a16:creationId xmlns:a16="http://schemas.microsoft.com/office/drawing/2014/main" id="{D9C84C48-AC3D-FAB8-F316-40E8A59A34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7300" y="1028700"/>
            <a:ext cx="4000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TextBox 22">
            <a:extLst>
              <a:ext uri="{FF2B5EF4-FFF2-40B4-BE49-F238E27FC236}">
                <a16:creationId xmlns:a16="http://schemas.microsoft.com/office/drawing/2014/main" id="{E309F654-EBA9-E78B-2449-3136E0A8505F}"/>
              </a:ext>
            </a:extLst>
          </p:cNvPr>
          <p:cNvSpPr txBox="1"/>
          <p:nvPr/>
        </p:nvSpPr>
        <p:spPr>
          <a:xfrm>
            <a:off x="2000250" y="1583531"/>
            <a:ext cx="6057900" cy="646331"/>
          </a:xfrm>
          <a:prstGeom prst="rect">
            <a:avLst/>
          </a:prstGeom>
          <a:noFill/>
        </p:spPr>
        <p:txBody>
          <a:bodyPr>
            <a:spAutoFit/>
          </a:bodyPr>
          <a:lstStyle/>
          <a:p>
            <a:pPr>
              <a:defRPr/>
            </a:pPr>
            <a:r>
              <a:rPr lang="en-US" sz="1800" b="1" dirty="0">
                <a:solidFill>
                  <a:schemeClr val="tx2">
                    <a:lumMod val="10000"/>
                  </a:schemeClr>
                </a:solidFill>
                <a:latin typeface="+mn-lt"/>
                <a:cs typeface="Times New Roman" pitchFamily="18" charset="0"/>
              </a:rPr>
              <a:t>An application or courseware or message in multimedia form and presented through computer</a:t>
            </a:r>
          </a:p>
        </p:txBody>
      </p:sp>
      <p:pic>
        <p:nvPicPr>
          <p:cNvPr id="12295" name="Picture 2">
            <a:extLst>
              <a:ext uri="{FF2B5EF4-FFF2-40B4-BE49-F238E27FC236}">
                <a16:creationId xmlns:a16="http://schemas.microsoft.com/office/drawing/2014/main" id="{B24D9E4B-16C8-3A1E-3516-EF53CC01C33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57350" y="1543050"/>
            <a:ext cx="342900"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6" name="Picture 10">
            <a:extLst>
              <a:ext uri="{FF2B5EF4-FFF2-40B4-BE49-F238E27FC236}">
                <a16:creationId xmlns:a16="http://schemas.microsoft.com/office/drawing/2014/main" id="{19F655C8-D12F-0A1C-B4BA-52F93F726DD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32809" y="2525821"/>
            <a:ext cx="2150269" cy="2207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cut/>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314" name="Group 7">
            <a:extLst>
              <a:ext uri="{FF2B5EF4-FFF2-40B4-BE49-F238E27FC236}">
                <a16:creationId xmlns:a16="http://schemas.microsoft.com/office/drawing/2014/main" id="{6DFDE3E5-435B-5C6B-43A8-A66501E3CBDF}"/>
              </a:ext>
            </a:extLst>
          </p:cNvPr>
          <p:cNvGrpSpPr>
            <a:grpSpLocks/>
          </p:cNvGrpSpPr>
          <p:nvPr/>
        </p:nvGrpSpPr>
        <p:grpSpPr bwMode="auto">
          <a:xfrm>
            <a:off x="714375" y="0"/>
            <a:ext cx="7715250" cy="5143500"/>
            <a:chOff x="0" y="0"/>
            <a:chExt cx="10287000" cy="6858000"/>
          </a:xfrm>
        </p:grpSpPr>
        <p:pic>
          <p:nvPicPr>
            <p:cNvPr id="13324" name="Picture 4">
              <a:extLst>
                <a:ext uri="{FF2B5EF4-FFF2-40B4-BE49-F238E27FC236}">
                  <a16:creationId xmlns:a16="http://schemas.microsoft.com/office/drawing/2014/main" id="{3356C7F8-BD71-C211-892E-61FCFF593C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0287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9">
              <a:extLst>
                <a:ext uri="{FF2B5EF4-FFF2-40B4-BE49-F238E27FC236}">
                  <a16:creationId xmlns:a16="http://schemas.microsoft.com/office/drawing/2014/main" id="{E67A7A80-A77E-D127-0EA5-9A59F2329702}"/>
                </a:ext>
              </a:extLst>
            </p:cNvPr>
            <p:cNvSpPr/>
            <p:nvPr/>
          </p:nvSpPr>
          <p:spPr>
            <a:xfrm>
              <a:off x="190500" y="152400"/>
              <a:ext cx="9906000" cy="6553200"/>
            </a:xfrm>
            <a:prstGeom prst="rect">
              <a:avLst/>
            </a:prstGeom>
            <a:solidFill>
              <a:schemeClr val="bg1">
                <a:lumMod val="85000"/>
                <a:alpha val="91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050" dirty="0"/>
            </a:p>
          </p:txBody>
        </p:sp>
      </p:grpSp>
      <p:sp>
        <p:nvSpPr>
          <p:cNvPr id="21" name="TextBox 20">
            <a:extLst>
              <a:ext uri="{FF2B5EF4-FFF2-40B4-BE49-F238E27FC236}">
                <a16:creationId xmlns:a16="http://schemas.microsoft.com/office/drawing/2014/main" id="{9A3B792F-F4D0-3FF7-F0D6-84C4481F5A18}"/>
              </a:ext>
            </a:extLst>
          </p:cNvPr>
          <p:cNvSpPr txBox="1"/>
          <p:nvPr/>
        </p:nvSpPr>
        <p:spPr>
          <a:xfrm>
            <a:off x="1600200" y="971551"/>
            <a:ext cx="6457950" cy="507831"/>
          </a:xfrm>
          <a:prstGeom prst="rect">
            <a:avLst/>
          </a:prstGeom>
          <a:noFill/>
        </p:spPr>
        <p:txBody>
          <a:bodyPr>
            <a:spAutoFit/>
          </a:bodyPr>
          <a:lstStyle/>
          <a:p>
            <a:pPr>
              <a:defRPr/>
            </a:pPr>
            <a:r>
              <a:rPr lang="en-US" sz="2700" b="1" dirty="0">
                <a:solidFill>
                  <a:schemeClr val="tx2">
                    <a:lumMod val="10000"/>
                  </a:schemeClr>
                </a:solidFill>
                <a:latin typeface="+mn-lt"/>
              </a:rPr>
              <a:t>Multimedia Non-linear</a:t>
            </a:r>
          </a:p>
        </p:txBody>
      </p:sp>
      <p:pic>
        <p:nvPicPr>
          <p:cNvPr id="13317" name="Picture 4">
            <a:extLst>
              <a:ext uri="{FF2B5EF4-FFF2-40B4-BE49-F238E27FC236}">
                <a16:creationId xmlns:a16="http://schemas.microsoft.com/office/drawing/2014/main" id="{0D3847E1-3DF4-D0AC-9023-9068EDA9BE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7300" y="1028700"/>
            <a:ext cx="4000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TextBox 22">
            <a:extLst>
              <a:ext uri="{FF2B5EF4-FFF2-40B4-BE49-F238E27FC236}">
                <a16:creationId xmlns:a16="http://schemas.microsoft.com/office/drawing/2014/main" id="{4A9E3AA5-49C1-838B-BC42-D93B7F5EB7D8}"/>
              </a:ext>
            </a:extLst>
          </p:cNvPr>
          <p:cNvSpPr txBox="1"/>
          <p:nvPr/>
        </p:nvSpPr>
        <p:spPr>
          <a:xfrm>
            <a:off x="2000250" y="1583531"/>
            <a:ext cx="6057900" cy="646331"/>
          </a:xfrm>
          <a:prstGeom prst="rect">
            <a:avLst/>
          </a:prstGeom>
          <a:noFill/>
        </p:spPr>
        <p:txBody>
          <a:bodyPr>
            <a:spAutoFit/>
          </a:bodyPr>
          <a:lstStyle/>
          <a:p>
            <a:pPr>
              <a:defRPr/>
            </a:pPr>
            <a:r>
              <a:rPr lang="en-US" sz="1800" b="1" dirty="0">
                <a:solidFill>
                  <a:schemeClr val="tx2">
                    <a:lumMod val="10000"/>
                  </a:schemeClr>
                </a:solidFill>
                <a:latin typeface="+mn-lt"/>
                <a:cs typeface="Times New Roman" pitchFamily="18" charset="0"/>
              </a:rPr>
              <a:t>A multimedia presentation that is fully controlled and interactive</a:t>
            </a:r>
            <a:r>
              <a:rPr lang="en-US" sz="1800" b="1" dirty="0">
                <a:solidFill>
                  <a:schemeClr val="tx2">
                    <a:lumMod val="10000"/>
                  </a:schemeClr>
                </a:solidFill>
                <a:latin typeface="+mn-lt"/>
              </a:rPr>
              <a:t> </a:t>
            </a:r>
          </a:p>
        </p:txBody>
      </p:sp>
      <p:pic>
        <p:nvPicPr>
          <p:cNvPr id="13319" name="Picture 2">
            <a:extLst>
              <a:ext uri="{FF2B5EF4-FFF2-40B4-BE49-F238E27FC236}">
                <a16:creationId xmlns:a16="http://schemas.microsoft.com/office/drawing/2014/main" id="{0E85618C-A0C2-17B3-16E2-E6CED2F4F96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57350" y="1543050"/>
            <a:ext cx="342900"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11">
            <a:extLst>
              <a:ext uri="{FF2B5EF4-FFF2-40B4-BE49-F238E27FC236}">
                <a16:creationId xmlns:a16="http://schemas.microsoft.com/office/drawing/2014/main" id="{3B24927F-4155-D2EE-390A-E83D6D481087}"/>
              </a:ext>
            </a:extLst>
          </p:cNvPr>
          <p:cNvSpPr txBox="1"/>
          <p:nvPr/>
        </p:nvSpPr>
        <p:spPr>
          <a:xfrm>
            <a:off x="1543050" y="2400301"/>
            <a:ext cx="6457950" cy="507831"/>
          </a:xfrm>
          <a:prstGeom prst="rect">
            <a:avLst/>
          </a:prstGeom>
          <a:noFill/>
        </p:spPr>
        <p:txBody>
          <a:bodyPr>
            <a:spAutoFit/>
          </a:bodyPr>
          <a:lstStyle/>
          <a:p>
            <a:pPr>
              <a:defRPr/>
            </a:pPr>
            <a:r>
              <a:rPr lang="en-US" sz="2700" b="1" dirty="0">
                <a:solidFill>
                  <a:schemeClr val="tx2">
                    <a:lumMod val="10000"/>
                  </a:schemeClr>
                </a:solidFill>
                <a:latin typeface="+mn-lt"/>
              </a:rPr>
              <a:t>Multimedia Linear</a:t>
            </a:r>
          </a:p>
        </p:txBody>
      </p:sp>
      <p:pic>
        <p:nvPicPr>
          <p:cNvPr id="13321" name="Picture 4">
            <a:extLst>
              <a:ext uri="{FF2B5EF4-FFF2-40B4-BE49-F238E27FC236}">
                <a16:creationId xmlns:a16="http://schemas.microsoft.com/office/drawing/2014/main" id="{0BC567A4-DC50-2848-2130-D73B515532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0150" y="2457450"/>
            <a:ext cx="4000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Box 13">
            <a:extLst>
              <a:ext uri="{FF2B5EF4-FFF2-40B4-BE49-F238E27FC236}">
                <a16:creationId xmlns:a16="http://schemas.microsoft.com/office/drawing/2014/main" id="{97E1F086-2401-E9CE-9DA0-5EF1D28B10FE}"/>
              </a:ext>
            </a:extLst>
          </p:cNvPr>
          <p:cNvSpPr txBox="1"/>
          <p:nvPr/>
        </p:nvSpPr>
        <p:spPr>
          <a:xfrm>
            <a:off x="1943100" y="3012281"/>
            <a:ext cx="6057900" cy="369332"/>
          </a:xfrm>
          <a:prstGeom prst="rect">
            <a:avLst/>
          </a:prstGeom>
          <a:noFill/>
        </p:spPr>
        <p:txBody>
          <a:bodyPr>
            <a:spAutoFit/>
          </a:bodyPr>
          <a:lstStyle/>
          <a:p>
            <a:pPr>
              <a:defRPr/>
            </a:pPr>
            <a:r>
              <a:rPr lang="en-US" sz="1800" b="1" dirty="0">
                <a:solidFill>
                  <a:schemeClr val="tx2">
                    <a:lumMod val="10000"/>
                  </a:schemeClr>
                </a:solidFill>
                <a:latin typeface="+mn-lt"/>
                <a:cs typeface="Times New Roman" pitchFamily="18" charset="0"/>
              </a:rPr>
              <a:t>A multimedia presentation that presented auto run</a:t>
            </a:r>
          </a:p>
        </p:txBody>
      </p:sp>
      <p:pic>
        <p:nvPicPr>
          <p:cNvPr id="13323" name="Picture 2">
            <a:extLst>
              <a:ext uri="{FF2B5EF4-FFF2-40B4-BE49-F238E27FC236}">
                <a16:creationId xmlns:a16="http://schemas.microsoft.com/office/drawing/2014/main" id="{2F93C966-4A85-9DDA-8273-75BA47A8C96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00200" y="2971800"/>
            <a:ext cx="342900"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cut/>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338" name="Group 7">
            <a:extLst>
              <a:ext uri="{FF2B5EF4-FFF2-40B4-BE49-F238E27FC236}">
                <a16:creationId xmlns:a16="http://schemas.microsoft.com/office/drawing/2014/main" id="{232203D8-8181-8DB6-F66A-5F3B9FA44507}"/>
              </a:ext>
            </a:extLst>
          </p:cNvPr>
          <p:cNvGrpSpPr>
            <a:grpSpLocks/>
          </p:cNvGrpSpPr>
          <p:nvPr/>
        </p:nvGrpSpPr>
        <p:grpSpPr bwMode="auto">
          <a:xfrm>
            <a:off x="714375" y="0"/>
            <a:ext cx="7715250" cy="5143500"/>
            <a:chOff x="0" y="0"/>
            <a:chExt cx="10287000" cy="6858000"/>
          </a:xfrm>
        </p:grpSpPr>
        <p:pic>
          <p:nvPicPr>
            <p:cNvPr id="14346" name="Picture 4">
              <a:extLst>
                <a:ext uri="{FF2B5EF4-FFF2-40B4-BE49-F238E27FC236}">
                  <a16:creationId xmlns:a16="http://schemas.microsoft.com/office/drawing/2014/main" id="{C275ECC1-1F86-ACA9-7891-08EC5021E5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0287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9">
              <a:extLst>
                <a:ext uri="{FF2B5EF4-FFF2-40B4-BE49-F238E27FC236}">
                  <a16:creationId xmlns:a16="http://schemas.microsoft.com/office/drawing/2014/main" id="{99371CCC-0319-FF8A-92A7-FD854D92BC9B}"/>
                </a:ext>
              </a:extLst>
            </p:cNvPr>
            <p:cNvSpPr/>
            <p:nvPr/>
          </p:nvSpPr>
          <p:spPr>
            <a:xfrm>
              <a:off x="190500" y="152400"/>
              <a:ext cx="9906000" cy="6553200"/>
            </a:xfrm>
            <a:prstGeom prst="rect">
              <a:avLst/>
            </a:prstGeom>
            <a:solidFill>
              <a:schemeClr val="bg1">
                <a:lumMod val="85000"/>
                <a:alpha val="91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050" dirty="0"/>
            </a:p>
          </p:txBody>
        </p:sp>
      </p:grpSp>
      <p:sp>
        <p:nvSpPr>
          <p:cNvPr id="21" name="TextBox 20">
            <a:extLst>
              <a:ext uri="{FF2B5EF4-FFF2-40B4-BE49-F238E27FC236}">
                <a16:creationId xmlns:a16="http://schemas.microsoft.com/office/drawing/2014/main" id="{C96784D7-8B28-98A2-D590-CA5E1D14765E}"/>
              </a:ext>
            </a:extLst>
          </p:cNvPr>
          <p:cNvSpPr txBox="1"/>
          <p:nvPr/>
        </p:nvSpPr>
        <p:spPr>
          <a:xfrm>
            <a:off x="1600200" y="971551"/>
            <a:ext cx="6457950" cy="507831"/>
          </a:xfrm>
          <a:prstGeom prst="rect">
            <a:avLst/>
          </a:prstGeom>
          <a:noFill/>
        </p:spPr>
        <p:txBody>
          <a:bodyPr>
            <a:spAutoFit/>
          </a:bodyPr>
          <a:lstStyle/>
          <a:p>
            <a:pPr>
              <a:defRPr/>
            </a:pPr>
            <a:r>
              <a:rPr lang="en-US" sz="2700" b="1" dirty="0">
                <a:solidFill>
                  <a:schemeClr val="tx2">
                    <a:lumMod val="10000"/>
                  </a:schemeClr>
                </a:solidFill>
                <a:latin typeface="+mn-lt"/>
              </a:rPr>
              <a:t>Multimedia Computer</a:t>
            </a:r>
          </a:p>
        </p:txBody>
      </p:sp>
      <p:pic>
        <p:nvPicPr>
          <p:cNvPr id="14341" name="Picture 4">
            <a:extLst>
              <a:ext uri="{FF2B5EF4-FFF2-40B4-BE49-F238E27FC236}">
                <a16:creationId xmlns:a16="http://schemas.microsoft.com/office/drawing/2014/main" id="{E7FBF42F-3FB3-7755-49CE-CAE3AC7106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7300" y="1028700"/>
            <a:ext cx="4000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TextBox 22">
            <a:extLst>
              <a:ext uri="{FF2B5EF4-FFF2-40B4-BE49-F238E27FC236}">
                <a16:creationId xmlns:a16="http://schemas.microsoft.com/office/drawing/2014/main" id="{1B38C3AF-8739-BF46-F34B-8029E3CB804E}"/>
              </a:ext>
            </a:extLst>
          </p:cNvPr>
          <p:cNvSpPr txBox="1"/>
          <p:nvPr/>
        </p:nvSpPr>
        <p:spPr>
          <a:xfrm>
            <a:off x="2000250" y="1583531"/>
            <a:ext cx="6057900" cy="1323439"/>
          </a:xfrm>
          <a:prstGeom prst="rect">
            <a:avLst/>
          </a:prstGeom>
          <a:noFill/>
        </p:spPr>
        <p:txBody>
          <a:bodyPr>
            <a:spAutoFit/>
          </a:bodyPr>
          <a:lstStyle/>
          <a:p>
            <a:pPr algn="just">
              <a:defRPr/>
            </a:pPr>
            <a:r>
              <a:rPr lang="en-US" sz="1600" dirty="0">
                <a:solidFill>
                  <a:schemeClr val="tx2">
                    <a:lumMod val="10000"/>
                  </a:schemeClr>
                </a:solidFill>
                <a:latin typeface="+mn-lt"/>
              </a:rPr>
              <a:t>A multimedia computer system is a computer system, which has the capability to integrate two or more types of media (text, graphics, images, audio, and video) for the purpose of generation, storage, representation, manipulation and access of multimedia information.</a:t>
            </a:r>
          </a:p>
        </p:txBody>
      </p:sp>
      <p:pic>
        <p:nvPicPr>
          <p:cNvPr id="14343" name="Picture 2">
            <a:extLst>
              <a:ext uri="{FF2B5EF4-FFF2-40B4-BE49-F238E27FC236}">
                <a16:creationId xmlns:a16="http://schemas.microsoft.com/office/drawing/2014/main" id="{E74DEDE8-3EE2-093B-D676-347F3130D4E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57350" y="1543050"/>
            <a:ext cx="342900"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44" name="Picture 10">
            <a:extLst>
              <a:ext uri="{FF2B5EF4-FFF2-40B4-BE49-F238E27FC236}">
                <a16:creationId xmlns:a16="http://schemas.microsoft.com/office/drawing/2014/main" id="{69E4A1D8-98C2-2383-67CF-18FC160E918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57400" y="3028951"/>
            <a:ext cx="2743200" cy="1907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45" name="Picture 11">
            <a:extLst>
              <a:ext uri="{FF2B5EF4-FFF2-40B4-BE49-F238E27FC236}">
                <a16:creationId xmlns:a16="http://schemas.microsoft.com/office/drawing/2014/main" id="{F2CCC939-1842-C64F-B8C7-B99108F5DD0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14900" y="3028950"/>
            <a:ext cx="2686050" cy="1896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cut/>
  </p:transition>
</p:sld>
</file>

<file path=ppt/theme/theme1.xml><?xml version="1.0" encoding="utf-8"?>
<a:theme xmlns:a="http://schemas.openxmlformats.org/drawingml/2006/main" name="Juliet template">
  <a:themeElements>
    <a:clrScheme name="Custom 347">
      <a:dk1>
        <a:srgbClr val="666666"/>
      </a:dk1>
      <a:lt1>
        <a:srgbClr val="FFFFFF"/>
      </a:lt1>
      <a:dk2>
        <a:srgbClr val="B7B7B7"/>
      </a:dk2>
      <a:lt2>
        <a:srgbClr val="E4E4E4"/>
      </a:lt2>
      <a:accent1>
        <a:srgbClr val="5C91E6"/>
      </a:accent1>
      <a:accent2>
        <a:srgbClr val="4CD5D5"/>
      </a:accent2>
      <a:accent3>
        <a:srgbClr val="7A6DDD"/>
      </a:accent3>
      <a:accent4>
        <a:srgbClr val="EC59B6"/>
      </a:accent4>
      <a:accent5>
        <a:srgbClr val="F79E3A"/>
      </a:accent5>
      <a:accent6>
        <a:srgbClr val="EEDC14"/>
      </a:accent6>
      <a:hlink>
        <a:srgbClr val="666666"/>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1586</TotalTime>
  <Words>2191</Words>
  <Application>Microsoft Office PowerPoint</Application>
  <PresentationFormat>On-screen Show (16:9)</PresentationFormat>
  <Paragraphs>328</Paragraphs>
  <Slides>40</Slides>
  <Notes>21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40</vt:i4>
      </vt:variant>
    </vt:vector>
  </HeadingPairs>
  <TitlesOfParts>
    <vt:vector size="47" baseType="lpstr">
      <vt:lpstr>Aharoni</vt:lpstr>
      <vt:lpstr>Montserrat Light</vt:lpstr>
      <vt:lpstr>Calibri</vt:lpstr>
      <vt:lpstr>Times New Roman</vt:lpstr>
      <vt:lpstr>Montserrat ExtraBold</vt:lpstr>
      <vt:lpstr>Arial</vt:lpstr>
      <vt:lpstr>Juliet template</vt:lpstr>
      <vt:lpstr>INTRODUCTION TO MULTIMEDIA</vt:lpstr>
      <vt:lpstr>COURSE OUTLINE  </vt:lpstr>
      <vt:lpstr>Terms Related to Multimedia</vt:lpstr>
      <vt:lpstr>PowerPoint Presentation</vt:lpstr>
      <vt:lpstr>PowerPoint Presentation</vt:lpstr>
      <vt:lpstr>PowerPoint Presentation</vt:lpstr>
      <vt:lpstr>PowerPoint Presentation</vt:lpstr>
      <vt:lpstr>PowerPoint Presentation</vt:lpstr>
      <vt:lpstr>PowerPoint Presentation</vt:lpstr>
      <vt:lpstr>Multimedia Components</vt:lpstr>
      <vt:lpstr>PowerPoint Presentation</vt:lpstr>
      <vt:lpstr>PowerPoint Presentation</vt:lpstr>
      <vt:lpstr>PowerPoint Presentation</vt:lpstr>
      <vt:lpstr>PowerPoint Presentation</vt:lpstr>
      <vt:lpstr>PowerPoint Presentation</vt:lpstr>
      <vt:lpstr>Uses of Multimedia</vt:lpstr>
      <vt:lpstr>PowerPoint Presentation</vt:lpstr>
      <vt:lpstr>PowerPoint Presentation</vt:lpstr>
      <vt:lpstr>PowerPoint Presentation</vt:lpstr>
      <vt:lpstr>PowerPoint Presentation</vt:lpstr>
      <vt:lpstr>Cognitive Theory of Multimedia Learning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Multimedia Development Equipment</vt:lpstr>
      <vt:lpstr>The End of Chapter 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DESIGN SCIENCE RESEARCH</dc:title>
  <dc:creator>USER</dc:creator>
  <cp:lastModifiedBy>faiz osman</cp:lastModifiedBy>
  <cp:revision>83</cp:revision>
  <dcterms:modified xsi:type="dcterms:W3CDTF">2024-03-25T06:00:10Z</dcterms:modified>
</cp:coreProperties>
</file>